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65" r:id="rId4"/>
    <p:sldId id="262" r:id="rId5"/>
    <p:sldId id="278" r:id="rId6"/>
    <p:sldId id="269" r:id="rId7"/>
    <p:sldId id="273" r:id="rId8"/>
    <p:sldId id="274" r:id="rId9"/>
    <p:sldId id="275" r:id="rId10"/>
    <p:sldId id="266" r:id="rId11"/>
    <p:sldId id="267" r:id="rId12"/>
    <p:sldId id="268" r:id="rId13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9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9" autoAdjust="0"/>
    <p:restoredTop sz="94654" autoAdjust="0"/>
  </p:normalViewPr>
  <p:slideViewPr>
    <p:cSldViewPr>
      <p:cViewPr varScale="1">
        <p:scale>
          <a:sx n="105" d="100"/>
          <a:sy n="105" d="100"/>
        </p:scale>
        <p:origin x="4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69"/>
        <p:guide pos="2144"/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0227808326787E-2"/>
          <c:y val="0.21614753904504416"/>
          <c:w val="0.47920653673200508"/>
          <c:h val="0.4901807942576686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dLbl>
              <c:idx val="0"/>
              <c:layout>
                <c:manualLayout>
                  <c:x val="-0.19310476214039624"/>
                  <c:y val="3.26324055934180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06-4B1A-8C25-9F875317E0C1}"/>
                </c:ext>
              </c:extLst>
            </c:dLbl>
            <c:dLbl>
              <c:idx val="1"/>
              <c:layout>
                <c:manualLayout>
                  <c:x val="0.14790679837447668"/>
                  <c:y val="-0.105500056057684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6-4B1A-8C25-9F875317E0C1}"/>
                </c:ext>
              </c:extLst>
            </c:dLbl>
            <c:dLbl>
              <c:idx val="2"/>
              <c:layout>
                <c:manualLayout>
                  <c:x val="0.11996610400133609"/>
                  <c:y val="0.124341765100839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06-4B1A-8C25-9F875317E0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vlastníci</c:v>
                </c:pt>
                <c:pt idx="1">
                  <c:v>družstevníci</c:v>
                </c:pt>
                <c:pt idx="2">
                  <c:v>cizí vlastníci</c:v>
                </c:pt>
                <c:pt idx="3">
                  <c:v>celkem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1480</c:v>
                </c:pt>
                <c:pt idx="1">
                  <c:v>835</c:v>
                </c:pt>
                <c:pt idx="2">
                  <c:v>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06-4B1A-8C25-9F875317E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923251541711253"/>
          <c:y val="0.24564862634387519"/>
          <c:w val="0.36161290522109718"/>
          <c:h val="0.469610028791324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81</c:v>
                </c:pt>
                <c:pt idx="1">
                  <c:v>76</c:v>
                </c:pt>
                <c:pt idx="2">
                  <c:v>104</c:v>
                </c:pt>
                <c:pt idx="3">
                  <c:v>127</c:v>
                </c:pt>
                <c:pt idx="4">
                  <c:v>118</c:v>
                </c:pt>
                <c:pt idx="5">
                  <c:v>104</c:v>
                </c:pt>
                <c:pt idx="6">
                  <c:v>160</c:v>
                </c:pt>
                <c:pt idx="7">
                  <c:v>90</c:v>
                </c:pt>
                <c:pt idx="8">
                  <c:v>73</c:v>
                </c:pt>
                <c:pt idx="9">
                  <c:v>76</c:v>
                </c:pt>
                <c:pt idx="10">
                  <c:v>42</c:v>
                </c:pt>
                <c:pt idx="11">
                  <c:v>44</c:v>
                </c:pt>
                <c:pt idx="1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9-4D21-8B1A-CF2D2BFBE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17952"/>
        <c:axId val="61119488"/>
      </c:barChart>
      <c:catAx>
        <c:axId val="611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9488"/>
        <c:crosses val="autoZero"/>
        <c:auto val="1"/>
        <c:lblAlgn val="ctr"/>
        <c:lblOffset val="100"/>
        <c:noMultiLvlLbl val="0"/>
      </c:catAx>
      <c:valAx>
        <c:axId val="6111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1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66399338971568E-2"/>
          <c:y val="4.2055359268292666E-2"/>
          <c:w val="0.7120858850976961"/>
          <c:h val="0.67899295685802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Vlastníci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122413064357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E7-4E09-B230-A734AD7B3D0B}"/>
                </c:ext>
              </c:extLst>
            </c:dLbl>
            <c:dLbl>
              <c:idx val="2"/>
              <c:layout>
                <c:manualLayout>
                  <c:x val="3.0864197530864369E-3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E7-4E09-B230-A734AD7B3D0B}"/>
                </c:ext>
              </c:extLst>
            </c:dLbl>
            <c:dLbl>
              <c:idx val="3"/>
              <c:layout>
                <c:manualLayout>
                  <c:x val="0"/>
                  <c:y val="-4.209048991341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E7-4E09-B230-A734AD7B3D0B}"/>
                </c:ext>
              </c:extLst>
            </c:dLbl>
            <c:dLbl>
              <c:idx val="4"/>
              <c:layout>
                <c:manualLayout>
                  <c:x val="0"/>
                  <c:y val="-6.173271853967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7-4E09-B230-A734AD7B3D0B}"/>
                </c:ext>
              </c:extLst>
            </c:dLbl>
            <c:dLbl>
              <c:idx val="5"/>
              <c:layout>
                <c:manualLayout>
                  <c:x val="4.6296296296296571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E7-4E09-B230-A734AD7B3D0B}"/>
                </c:ext>
              </c:extLst>
            </c:dLbl>
            <c:dLbl>
              <c:idx val="6"/>
              <c:layout>
                <c:manualLayout>
                  <c:x val="-4.6296296296296563E-3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7-4E09-B230-A734AD7B3D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Blovice</c:v>
                </c:pt>
                <c:pt idx="1">
                  <c:v>Dobřany</c:v>
                </c:pt>
                <c:pt idx="2">
                  <c:v>Nepomuk</c:v>
                </c:pt>
                <c:pt idx="3">
                  <c:v>Nezvěstice</c:v>
                </c:pt>
                <c:pt idx="4">
                  <c:v>Přeštice</c:v>
                </c:pt>
                <c:pt idx="5">
                  <c:v>St. Plzenec</c:v>
                </c:pt>
                <c:pt idx="6">
                  <c:v>Stod</c:v>
                </c:pt>
                <c:pt idx="7">
                  <c:v>Štěnovice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142</c:v>
                </c:pt>
                <c:pt idx="1">
                  <c:v>364</c:v>
                </c:pt>
                <c:pt idx="2">
                  <c:v>232</c:v>
                </c:pt>
                <c:pt idx="3">
                  <c:v>181</c:v>
                </c:pt>
                <c:pt idx="4">
                  <c:v>361</c:v>
                </c:pt>
                <c:pt idx="5">
                  <c:v>152</c:v>
                </c:pt>
                <c:pt idx="6">
                  <c:v>184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E7-4E09-B230-A734AD7B3D0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Družstevníci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E7-4E09-B230-A734AD7B3D0B}"/>
                </c:ext>
              </c:extLst>
            </c:dLbl>
            <c:dLbl>
              <c:idx val="1"/>
              <c:layout>
                <c:manualLayout>
                  <c:x val="-1.5432098765432187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E7-4E09-B230-A734AD7B3D0B}"/>
                </c:ext>
              </c:extLst>
            </c:dLbl>
            <c:dLbl>
              <c:idx val="2"/>
              <c:layout>
                <c:manualLayout>
                  <c:x val="-4.629629629629658E-3"/>
                  <c:y val="-2.806032660894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7-4E09-B230-A734AD7B3D0B}"/>
                </c:ext>
              </c:extLst>
            </c:dLbl>
            <c:dLbl>
              <c:idx val="3"/>
              <c:layout>
                <c:manualLayout>
                  <c:x val="-4.629629629629658E-3"/>
                  <c:y val="-6.17329394871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E7-4E09-B230-A734AD7B3D0B}"/>
                </c:ext>
              </c:extLst>
            </c:dLbl>
            <c:dLbl>
              <c:idx val="4"/>
              <c:layout>
                <c:manualLayout>
                  <c:x val="0"/>
                  <c:y val="-6.173271853967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E7-4E09-B230-A734AD7B3D0B}"/>
                </c:ext>
              </c:extLst>
            </c:dLbl>
            <c:dLbl>
              <c:idx val="5"/>
              <c:layout>
                <c:manualLayout>
                  <c:x val="0"/>
                  <c:y val="-6.453875120057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E7-4E09-B230-A734AD7B3D0B}"/>
                </c:ext>
              </c:extLst>
            </c:dLbl>
            <c:dLbl>
              <c:idx val="6"/>
              <c:layout>
                <c:manualLayout>
                  <c:x val="-3.0864197530864356E-3"/>
                  <c:y val="-9.821114313130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E7-4E09-B230-A734AD7B3D0B}"/>
                </c:ext>
              </c:extLst>
            </c:dLbl>
            <c:dLbl>
              <c:idx val="7"/>
              <c:layout>
                <c:manualLayout>
                  <c:x val="3.0864197530864356E-3"/>
                  <c:y val="-9.259907780951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E7-4E09-B230-A734AD7B3D0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Blovice</c:v>
                </c:pt>
                <c:pt idx="1">
                  <c:v>Dobřany</c:v>
                </c:pt>
                <c:pt idx="2">
                  <c:v>Nepomuk</c:v>
                </c:pt>
                <c:pt idx="3">
                  <c:v>Nezvěstice</c:v>
                </c:pt>
                <c:pt idx="4">
                  <c:v>Přeštice</c:v>
                </c:pt>
                <c:pt idx="5">
                  <c:v>St. Plzenec</c:v>
                </c:pt>
                <c:pt idx="6">
                  <c:v>Stod</c:v>
                </c:pt>
                <c:pt idx="7">
                  <c:v>Štěnovice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118</c:v>
                </c:pt>
                <c:pt idx="1">
                  <c:v>99</c:v>
                </c:pt>
                <c:pt idx="2">
                  <c:v>104</c:v>
                </c:pt>
                <c:pt idx="3">
                  <c:v>41</c:v>
                </c:pt>
                <c:pt idx="4">
                  <c:v>301</c:v>
                </c:pt>
                <c:pt idx="5">
                  <c:v>12</c:v>
                </c:pt>
                <c:pt idx="6">
                  <c:v>90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E7-4E09-B230-A734AD7B3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83872"/>
        <c:axId val="61185408"/>
      </c:barChart>
      <c:catAx>
        <c:axId val="6118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185408"/>
        <c:crosses val="autoZero"/>
        <c:auto val="1"/>
        <c:lblAlgn val="ctr"/>
        <c:lblOffset val="100"/>
        <c:noMultiLvlLbl val="0"/>
      </c:catAx>
      <c:valAx>
        <c:axId val="6118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83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List1!$I$3</c:f>
              <c:strCache>
                <c:ptCount val="1"/>
                <c:pt idx="0">
                  <c:v>počet převodů do OV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>
                  <a:alpha val="98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List1!$H$4:$H$10</c:f>
              <c:numCache>
                <c:formatCode>General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List1!$I$4:$I$10</c:f>
              <c:numCache>
                <c:formatCode>General</c:formatCode>
                <c:ptCount val="7"/>
                <c:pt idx="0">
                  <c:v>133</c:v>
                </c:pt>
                <c:pt idx="1">
                  <c:v>90</c:v>
                </c:pt>
                <c:pt idx="2">
                  <c:v>76</c:v>
                </c:pt>
                <c:pt idx="3">
                  <c:v>77</c:v>
                </c:pt>
                <c:pt idx="4">
                  <c:v>42</c:v>
                </c:pt>
                <c:pt idx="5">
                  <c:v>44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C-4633-B5FE-B07DE59C6712}"/>
            </c:ext>
          </c:extLst>
        </c:ser>
        <c:ser>
          <c:idx val="1"/>
          <c:order val="1"/>
          <c:tx>
            <c:strRef>
              <c:f>List1!$J$3</c:f>
              <c:strCache>
                <c:ptCount val="1"/>
                <c:pt idx="0">
                  <c:v>poplatky do OV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List1!$H$4:$H$10</c:f>
              <c:numCache>
                <c:formatCode>General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List1!$J$4:$J$10</c:f>
              <c:numCache>
                <c:formatCode>General</c:formatCode>
                <c:ptCount val="7"/>
                <c:pt idx="0">
                  <c:v>532</c:v>
                </c:pt>
                <c:pt idx="1">
                  <c:v>360</c:v>
                </c:pt>
                <c:pt idx="2">
                  <c:v>304</c:v>
                </c:pt>
                <c:pt idx="3">
                  <c:v>309</c:v>
                </c:pt>
                <c:pt idx="4">
                  <c:v>168</c:v>
                </c:pt>
                <c:pt idx="5">
                  <c:v>176</c:v>
                </c:pt>
                <c:pt idx="6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C-4633-B5FE-B07DE59C6712}"/>
            </c:ext>
          </c:extLst>
        </c:ser>
        <c:ser>
          <c:idx val="2"/>
          <c:order val="2"/>
          <c:tx>
            <c:strRef>
              <c:f>List1!$K$3</c:f>
              <c:strCache>
                <c:ptCount val="1"/>
                <c:pt idx="0">
                  <c:v>počet převodů PDP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List1!$H$4:$H$10</c:f>
              <c:numCache>
                <c:formatCode>General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List1!$K$4:$K$10</c:f>
              <c:numCache>
                <c:formatCode>General</c:formatCode>
                <c:ptCount val="7"/>
                <c:pt idx="0">
                  <c:v>58</c:v>
                </c:pt>
                <c:pt idx="1">
                  <c:v>40</c:v>
                </c:pt>
                <c:pt idx="2">
                  <c:v>35</c:v>
                </c:pt>
                <c:pt idx="3">
                  <c:v>34</c:v>
                </c:pt>
                <c:pt idx="4">
                  <c:v>24</c:v>
                </c:pt>
                <c:pt idx="5">
                  <c:v>32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C-4633-B5FE-B07DE59C6712}"/>
            </c:ext>
          </c:extLst>
        </c:ser>
        <c:ser>
          <c:idx val="3"/>
          <c:order val="3"/>
          <c:tx>
            <c:strRef>
              <c:f>List1!$L$3</c:f>
              <c:strCache>
                <c:ptCount val="1"/>
                <c:pt idx="0">
                  <c:v>poplatky za PDP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List1!$H$4:$H$10</c:f>
              <c:numCache>
                <c:formatCode>General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List1!$L$4:$L$10</c:f>
              <c:numCache>
                <c:formatCode>General</c:formatCode>
                <c:ptCount val="7"/>
                <c:pt idx="0">
                  <c:v>109</c:v>
                </c:pt>
                <c:pt idx="1">
                  <c:v>72</c:v>
                </c:pt>
                <c:pt idx="2">
                  <c:v>113</c:v>
                </c:pt>
                <c:pt idx="3">
                  <c:v>59</c:v>
                </c:pt>
                <c:pt idx="4">
                  <c:v>144</c:v>
                </c:pt>
                <c:pt idx="5">
                  <c:v>140</c:v>
                </c:pt>
                <c:pt idx="6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8C-4633-B5FE-B07DE59C6712}"/>
            </c:ext>
          </c:extLst>
        </c:ser>
        <c:ser>
          <c:idx val="4"/>
          <c:order val="4"/>
          <c:tx>
            <c:strRef>
              <c:f>List1!$M$3</c:f>
              <c:strCache>
                <c:ptCount val="1"/>
                <c:pt idx="0">
                  <c:v>počet podnájmů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List1!$H$4:$H$10</c:f>
              <c:numCache>
                <c:formatCode>General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List1!$M$4:$M$10</c:f>
              <c:numCache>
                <c:formatCode>General</c:formatCode>
                <c:ptCount val="7"/>
                <c:pt idx="0">
                  <c:v>56</c:v>
                </c:pt>
                <c:pt idx="1">
                  <c:v>34</c:v>
                </c:pt>
                <c:pt idx="2">
                  <c:v>16</c:v>
                </c:pt>
                <c:pt idx="3">
                  <c:v>35</c:v>
                </c:pt>
                <c:pt idx="4">
                  <c:v>33</c:v>
                </c:pt>
                <c:pt idx="5">
                  <c:v>21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C-4633-B5FE-B07DE59C6712}"/>
            </c:ext>
          </c:extLst>
        </c:ser>
        <c:ser>
          <c:idx val="5"/>
          <c:order val="5"/>
          <c:tx>
            <c:strRef>
              <c:f>List1!$N$3</c:f>
              <c:strCache>
                <c:ptCount val="1"/>
                <c:pt idx="0">
                  <c:v>poplatky za podnájmy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List1!$H$4:$H$10</c:f>
              <c:numCache>
                <c:formatCode>General</c:formatCode>
                <c:ptCount val="7"/>
                <c:pt idx="0">
                  <c:v>2009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List1!$N$4:$N$10</c:f>
              <c:numCache>
                <c:formatCode>General</c:formatCode>
                <c:ptCount val="7"/>
                <c:pt idx="0">
                  <c:v>162</c:v>
                </c:pt>
                <c:pt idx="1">
                  <c:v>135</c:v>
                </c:pt>
                <c:pt idx="2">
                  <c:v>140</c:v>
                </c:pt>
                <c:pt idx="3">
                  <c:v>135</c:v>
                </c:pt>
                <c:pt idx="4">
                  <c:v>27</c:v>
                </c:pt>
                <c:pt idx="5">
                  <c:v>88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8C-4633-B5FE-B07DE59C67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505688"/>
        <c:axId val="569504048"/>
      </c:barChart>
      <c:catAx>
        <c:axId val="56950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504048"/>
        <c:crosses val="autoZero"/>
        <c:auto val="1"/>
        <c:lblAlgn val="ctr"/>
        <c:lblOffset val="100"/>
        <c:noMultiLvlLbl val="0"/>
      </c:catAx>
      <c:valAx>
        <c:axId val="5695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50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57387965393267E-2"/>
          <c:y val="4.2055389865008411E-2"/>
          <c:w val="0.91211298240497718"/>
          <c:h val="0.8241647136752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91-411C-A437-EEE7D5CC0840}"/>
                </c:ext>
              </c:extLst>
            </c:dLbl>
            <c:dLbl>
              <c:idx val="2"/>
              <c:layout>
                <c:manualLayout>
                  <c:x val="-0.26470104065939126"/>
                  <c:y val="-0.3465254939289190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000" b="0" i="0" u="none" strike="noStrike" baseline="0" dirty="0"/>
                      <a:t>(</a:t>
                    </a:r>
                    <a:r>
                      <a:rPr lang="en-US" sz="1000" b="0" i="0" u="none" strike="noStrike" baseline="0" dirty="0" err="1"/>
                      <a:t>revit</a:t>
                    </a:r>
                    <a:r>
                      <a:rPr lang="en-US" sz="1000" b="0" i="0" u="none" strike="noStrike" baseline="0" dirty="0"/>
                      <a:t>. </a:t>
                    </a:r>
                    <a:br>
                      <a:rPr lang="en-US" sz="1000" b="0" i="0" u="none" strike="noStrike" baseline="0" dirty="0"/>
                    </a:br>
                    <a:r>
                      <a:rPr lang="en-US" sz="1000" b="0" i="0" u="none" strike="noStrike" baseline="0" dirty="0"/>
                      <a:t>okna)</a:t>
                    </a:r>
                    <a:endParaRPr lang="en-US" sz="1000" dirty="0"/>
                  </a:p>
                  <a:p>
                    <a:pPr>
                      <a:defRPr/>
                    </a:pPr>
                    <a:r>
                      <a:rPr lang="en-US" dirty="0"/>
                      <a:t>39,15 </a:t>
                    </a:r>
                    <a:br>
                      <a:rPr lang="en-US" dirty="0"/>
                    </a:br>
                    <a:endParaRPr lang="en-US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515432098765417E-2"/>
                      <c:h val="0.14794667692099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91-411C-A437-EEE7D5CC0840}"/>
                </c:ext>
              </c:extLst>
            </c:dLbl>
            <c:dLbl>
              <c:idx val="3"/>
              <c:layout>
                <c:manualLayout>
                  <c:x val="-1.5431491202488618E-3"/>
                  <c:y val="-2.6143607867291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33581219014284E-2"/>
                      <c:h val="4.4378877282316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A91-411C-A437-EEE7D5CC0840}"/>
                </c:ext>
              </c:extLst>
            </c:dLbl>
            <c:dLbl>
              <c:idx val="4"/>
              <c:layout>
                <c:manualLayout>
                  <c:x val="3.0864805093806643E-3"/>
                  <c:y val="-1.307180393364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33581219014284E-2"/>
                      <c:h val="6.0065042002690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A91-411C-A437-EEE7D5CC0840}"/>
                </c:ext>
              </c:extLst>
            </c:dLbl>
            <c:dLbl>
              <c:idx val="8"/>
              <c:layout>
                <c:manualLayout>
                  <c:x val="3.0864197530864616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1-411C-A437-EEE7D5CC08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39.15</c:v>
                </c:pt>
                <c:pt idx="1">
                  <c:v>36.119999999999997</c:v>
                </c:pt>
                <c:pt idx="2">
                  <c:v>19.12</c:v>
                </c:pt>
                <c:pt idx="3">
                  <c:v>18.600000000000001</c:v>
                </c:pt>
                <c:pt idx="4">
                  <c:v>18.5</c:v>
                </c:pt>
                <c:pt idx="5">
                  <c:v>27.5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1-411C-A437-EEE7D5CC084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23.3</c:v>
                </c:pt>
                <c:pt idx="2">
                  <c:v>10.3</c:v>
                </c:pt>
                <c:pt idx="3">
                  <c:v>0.65</c:v>
                </c:pt>
                <c:pt idx="4">
                  <c:v>4.5999999999999996</c:v>
                </c:pt>
                <c:pt idx="5">
                  <c:v>5.0999999999999996</c:v>
                </c:pt>
                <c:pt idx="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91-411C-A437-EEE7D5CC0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12096"/>
        <c:axId val="61826176"/>
      </c:barChart>
      <c:catAx>
        <c:axId val="618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26176"/>
        <c:crosses val="autoZero"/>
        <c:auto val="1"/>
        <c:lblAlgn val="ctr"/>
        <c:lblOffset val="100"/>
        <c:noMultiLvlLbl val="0"/>
      </c:catAx>
      <c:valAx>
        <c:axId val="6182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1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36769709341946E-2"/>
          <c:y val="3.3637261285609642E-2"/>
          <c:w val="0.73818934091571886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Dlužníci celkem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-1.5065807923523586E-3"/>
                  <c:y val="1.683619596536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66-4A00-8A42-A28D53DFF8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270</c:v>
                </c:pt>
                <c:pt idx="1">
                  <c:v>560</c:v>
                </c:pt>
                <c:pt idx="2">
                  <c:v>500</c:v>
                </c:pt>
                <c:pt idx="3">
                  <c:v>678</c:v>
                </c:pt>
                <c:pt idx="4">
                  <c:v>840</c:v>
                </c:pt>
                <c:pt idx="5">
                  <c:v>630</c:v>
                </c:pt>
                <c:pt idx="6">
                  <c:v>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6-4A00-8A42-A28D53DFF89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 toho nájemci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>
                <c:manualLayout>
                  <c:x val="1.5065807923523586E-3"/>
                  <c:y val="8.418097982683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66-4A00-8A42-A28D53DFF8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D-47DC-BB6E-193CFE5E1A79}"/>
                </c:ext>
              </c:extLst>
            </c:dLbl>
            <c:dLbl>
              <c:idx val="7"/>
              <c:layout>
                <c:manualLayout>
                  <c:x val="3.0864197530864616E-3"/>
                  <c:y val="1.122413064357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6-4A00-8A42-A28D53DFF897}"/>
                </c:ext>
              </c:extLst>
            </c:dLbl>
            <c:dLbl>
              <c:idx val="8"/>
              <c:layout>
                <c:manualLayout>
                  <c:x val="4.629629629629697E-3"/>
                  <c:y val="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6-4A00-8A42-A28D53DFF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336</c:v>
                </c:pt>
                <c:pt idx="2">
                  <c:v>262</c:v>
                </c:pt>
                <c:pt idx="3">
                  <c:v>352</c:v>
                </c:pt>
                <c:pt idx="4">
                  <c:v>404</c:v>
                </c:pt>
                <c:pt idx="5">
                  <c:v>242</c:v>
                </c:pt>
                <c:pt idx="6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66-4A00-8A42-A28D53DFF89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 toho vlastníci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1.5065807923523586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66-4A00-8A42-A28D53DFF897}"/>
                </c:ext>
              </c:extLst>
            </c:dLbl>
            <c:dLbl>
              <c:idx val="2"/>
              <c:layout>
                <c:manualLayout>
                  <c:x val="9.0394847541141708E-3"/>
                  <c:y val="1.683619596536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66-4A00-8A42-A28D53DFF897}"/>
                </c:ext>
              </c:extLst>
            </c:dLbl>
            <c:dLbl>
              <c:idx val="3"/>
              <c:layout>
                <c:manualLayout>
                  <c:x val="6.026323169409441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282074630555548E-2"/>
                      <c:h val="7.0080776179566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666-4A00-8A42-A28D53DFF897}"/>
                </c:ext>
              </c:extLst>
            </c:dLbl>
            <c:dLbl>
              <c:idx val="4"/>
              <c:layout>
                <c:manualLayout>
                  <c:x val="5.2730920874375893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88655422907892E-2"/>
                      <c:h val="7.0080776179566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666-4A00-8A42-A28D53DFF897}"/>
                </c:ext>
              </c:extLst>
            </c:dLbl>
            <c:dLbl>
              <c:idx val="7"/>
              <c:layout>
                <c:manualLayout>
                  <c:x val="4.629629629629697E-3"/>
                  <c:y val="1.122413064357821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6-4A00-8A42-A28D53DFF897}"/>
                </c:ext>
              </c:extLst>
            </c:dLbl>
            <c:dLbl>
              <c:idx val="8"/>
              <c:layout>
                <c:manualLayout>
                  <c:x val="6.172839506172839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6-4A00-8A42-A28D53DFF897}"/>
                </c:ext>
              </c:extLst>
            </c:dLbl>
            <c:dLbl>
              <c:idx val="9"/>
              <c:layout>
                <c:manualLayout>
                  <c:x val="4.629629629629691E-3"/>
                  <c:y val="1.1224130643578183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6-4A00-8A42-A28D53DFF897}"/>
                </c:ext>
              </c:extLst>
            </c:dLbl>
            <c:dLbl>
              <c:idx val="10"/>
              <c:layout>
                <c:manualLayout>
                  <c:x val="7.5329039617617931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326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6-4A00-8A42-A28D53DFF897}"/>
                </c:ext>
              </c:extLst>
            </c:dLbl>
            <c:dLbl>
              <c:idx val="11"/>
              <c:layout>
                <c:manualLayout>
                  <c:x val="6.0263231694094414E-3"/>
                  <c:y val="2.244826128715601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364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6-4A00-8A42-A28D53DFF8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1">
                  <c:v>224</c:v>
                </c:pt>
                <c:pt idx="2">
                  <c:v>238</c:v>
                </c:pt>
                <c:pt idx="3">
                  <c:v>326</c:v>
                </c:pt>
                <c:pt idx="4">
                  <c:v>436</c:v>
                </c:pt>
                <c:pt idx="5">
                  <c:v>388</c:v>
                </c:pt>
                <c:pt idx="6">
                  <c:v>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66-4A00-8A42-A28D53DFF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39072"/>
        <c:axId val="61949056"/>
      </c:barChart>
      <c:catAx>
        <c:axId val="619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949056"/>
        <c:crosses val="autoZero"/>
        <c:auto val="1"/>
        <c:lblAlgn val="ctr"/>
        <c:lblOffset val="100"/>
        <c:noMultiLvlLbl val="0"/>
      </c:catAx>
      <c:valAx>
        <c:axId val="6194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93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96038661739632"/>
          <c:y val="0.11099184858559391"/>
          <c:w val="0.20877817009510691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36769709341946E-2"/>
          <c:y val="3.3637261285609343E-2"/>
          <c:w val="0.68466304559152324"/>
          <c:h val="0.81574661569261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Fin. prostř. SBD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3.7</c:v>
                </c:pt>
                <c:pt idx="1">
                  <c:v>22.2</c:v>
                </c:pt>
                <c:pt idx="2">
                  <c:v>43</c:v>
                </c:pt>
                <c:pt idx="3">
                  <c:v>76</c:v>
                </c:pt>
                <c:pt idx="4">
                  <c:v>84.7</c:v>
                </c:pt>
                <c:pt idx="5">
                  <c:v>82.5</c:v>
                </c:pt>
                <c:pt idx="6">
                  <c:v>84.4</c:v>
                </c:pt>
                <c:pt idx="7">
                  <c:v>92</c:v>
                </c:pt>
                <c:pt idx="8">
                  <c:v>93</c:v>
                </c:pt>
                <c:pt idx="9">
                  <c:v>100</c:v>
                </c:pt>
                <c:pt idx="10">
                  <c:v>110</c:v>
                </c:pt>
                <c:pt idx="11">
                  <c:v>116</c:v>
                </c:pt>
                <c:pt idx="1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D-4B8C-A49D-9883350E84B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Hrubý výnos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z="1400" dirty="0"/>
                      <a:t>2,162 =</a:t>
                    </a:r>
                    <a:r>
                      <a:rPr lang="en-US" sz="1400" baseline="0" dirty="0"/>
                      <a:t> 2,55 %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1D-4B8C-A49D-9883350E84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dirty="0"/>
                      <a:t>1,601 = 1,94 %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1D-4B8C-A49D-9883350E84B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/>
                      <a:t>1,459 = 1,73 %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1D-4B8C-A49D-9883350E84B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 dirty="0"/>
                      <a:t>2,468 = 2, 68 %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1D-4B8C-A49D-9883350E84B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1,66 = 1,78%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1D-4B8C-A49D-9883350E84B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1,62 = 1,38 %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E6-403C-8811-E70625315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4">
                  <c:v>2.1619999999999999</c:v>
                </c:pt>
                <c:pt idx="5">
                  <c:v>1.601</c:v>
                </c:pt>
                <c:pt idx="6">
                  <c:v>1.4590000000000001</c:v>
                </c:pt>
                <c:pt idx="7">
                  <c:v>2.468</c:v>
                </c:pt>
                <c:pt idx="8">
                  <c:v>1.66</c:v>
                </c:pt>
                <c:pt idx="9">
                  <c:v>1.97</c:v>
                </c:pt>
                <c:pt idx="10">
                  <c:v>1.1599999999999999</c:v>
                </c:pt>
                <c:pt idx="11">
                  <c:v>1.62</c:v>
                </c:pt>
                <c:pt idx="12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D-4B8C-A49D-9883350E8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36448"/>
        <c:axId val="61737984"/>
      </c:barChart>
      <c:catAx>
        <c:axId val="617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737984"/>
        <c:crosses val="autoZero"/>
        <c:auto val="1"/>
        <c:lblAlgn val="ctr"/>
        <c:lblOffset val="100"/>
        <c:noMultiLvlLbl val="0"/>
      </c:catAx>
      <c:valAx>
        <c:axId val="617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73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99574705939756"/>
          <c:y val="0.42492393331540823"/>
          <c:w val="0.21383141343443232"/>
          <c:h val="0.15576397774352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76093613298394E-2"/>
          <c:y val="4.2055359268292666E-2"/>
          <c:w val="0.92928499562554678"/>
          <c:h val="0.73534292758320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Nedělitel. fond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List1!$A$3:$A$16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List1!$B$3:$B$16</c:f>
              <c:numCache>
                <c:formatCode>General</c:formatCode>
                <c:ptCount val="14"/>
                <c:pt idx="0">
                  <c:v>8.3480000000000008</c:v>
                </c:pt>
                <c:pt idx="1">
                  <c:v>8.3480000000000008</c:v>
                </c:pt>
                <c:pt idx="2">
                  <c:v>8.3480000000000008</c:v>
                </c:pt>
                <c:pt idx="3">
                  <c:v>8.3480000000000008</c:v>
                </c:pt>
                <c:pt idx="4">
                  <c:v>8.548</c:v>
                </c:pt>
                <c:pt idx="5">
                  <c:v>8.7479999999999993</c:v>
                </c:pt>
                <c:pt idx="6">
                  <c:v>8.7479999999999993</c:v>
                </c:pt>
                <c:pt idx="7">
                  <c:v>8.8469999999999995</c:v>
                </c:pt>
                <c:pt idx="8">
                  <c:v>9.0470000000000006</c:v>
                </c:pt>
                <c:pt idx="9">
                  <c:v>9.1869999999999994</c:v>
                </c:pt>
                <c:pt idx="10">
                  <c:v>9.1869999999999994</c:v>
                </c:pt>
                <c:pt idx="11">
                  <c:v>9.1869999999999994</c:v>
                </c:pt>
                <c:pt idx="12">
                  <c:v>9.3870000000000005</c:v>
                </c:pt>
                <c:pt idx="13">
                  <c:v>9.9870000000000001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F-4702-AB3D-A67A842E27E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Nerozděl. zisk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2,2           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3F-4702-AB3D-A67A842E2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List1!$A$3:$A$16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List1!$C$3:$C$16</c:f>
              <c:numCache>
                <c:formatCode>General</c:formatCode>
                <c:ptCount val="14"/>
                <c:pt idx="0">
                  <c:v>1.2</c:v>
                </c:pt>
                <c:pt idx="1">
                  <c:v>1.3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F-4702-AB3D-A67A842E2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98048"/>
        <c:axId val="62120320"/>
      </c:barChart>
      <c:catAx>
        <c:axId val="620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120320"/>
        <c:crosses val="autoZero"/>
        <c:auto val="1"/>
        <c:lblAlgn val="ctr"/>
        <c:lblOffset val="100"/>
        <c:noMultiLvlLbl val="0"/>
      </c:catAx>
      <c:valAx>
        <c:axId val="6212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09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795483377077918"/>
          <c:y val="0.84818619009652507"/>
          <c:w val="0.53898961067366746"/>
          <c:h val="0.14397542429926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0.09201</cdr:x>
      <cdr:y>0.54613</cdr:y>
    </cdr:from>
    <cdr:to>
      <cdr:x>0.1875</cdr:x>
      <cdr:y>0.60926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57214" y="2471742"/>
          <a:ext cx="785845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45,4%</a:t>
          </a:r>
        </a:p>
      </cdr:txBody>
    </cdr:sp>
  </cdr:relSizeAnchor>
  <cdr:relSizeAnchor xmlns:cdr="http://schemas.openxmlformats.org/drawingml/2006/chartDrawing">
    <cdr:from>
      <cdr:x>0.10069</cdr:x>
      <cdr:y>0.65661</cdr:y>
    </cdr:from>
    <cdr:to>
      <cdr:x>0.1875</cdr:x>
      <cdr:y>0.71975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828652" y="2971808"/>
          <a:ext cx="714412" cy="28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54,6%</a:t>
          </a:r>
        </a:p>
      </cdr:txBody>
    </cdr:sp>
  </cdr:relSizeAnchor>
  <cdr:relSizeAnchor xmlns:cdr="http://schemas.openxmlformats.org/drawingml/2006/chartDrawing">
    <cdr:from>
      <cdr:x>0.17882</cdr:x>
      <cdr:y>0.38828</cdr:y>
    </cdr:from>
    <cdr:to>
      <cdr:x>0.2743</cdr:x>
      <cdr:y>0.45141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471594" y="1757362"/>
          <a:ext cx="785762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21,4%</a:t>
          </a:r>
        </a:p>
      </cdr:txBody>
    </cdr:sp>
  </cdr:relSizeAnchor>
  <cdr:relSizeAnchor xmlns:cdr="http://schemas.openxmlformats.org/drawingml/2006/chartDrawing">
    <cdr:from>
      <cdr:x>0.1875</cdr:x>
      <cdr:y>0.64083</cdr:y>
    </cdr:from>
    <cdr:to>
      <cdr:x>0.2743</cdr:x>
      <cdr:y>0.70396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1543032" y="2900370"/>
          <a:ext cx="714329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78,6%</a:t>
          </a:r>
        </a:p>
      </cdr:txBody>
    </cdr:sp>
  </cdr:relSizeAnchor>
  <cdr:relSizeAnchor xmlns:cdr="http://schemas.openxmlformats.org/drawingml/2006/chartDrawing">
    <cdr:from>
      <cdr:x>0.2743</cdr:x>
      <cdr:y>0.4672</cdr:y>
    </cdr:from>
    <cdr:to>
      <cdr:x>0.36111</cdr:x>
      <cdr:y>0.53033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2257412" y="2114552"/>
          <a:ext cx="714412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40%</a:t>
          </a:r>
        </a:p>
      </cdr:txBody>
    </cdr:sp>
  </cdr:relSizeAnchor>
  <cdr:relSizeAnchor xmlns:cdr="http://schemas.openxmlformats.org/drawingml/2006/chartDrawing">
    <cdr:from>
      <cdr:x>0.2743</cdr:x>
      <cdr:y>0.64083</cdr:y>
    </cdr:from>
    <cdr:to>
      <cdr:x>0.36111</cdr:x>
      <cdr:y>0.70397</cdr:y>
    </cdr:to>
    <cdr:sp macro="" textlink="">
      <cdr:nvSpPr>
        <cdr:cNvPr id="7" name="TextovéPole 6"/>
        <cdr:cNvSpPr txBox="1"/>
      </cdr:nvSpPr>
      <cdr:spPr>
        <a:xfrm xmlns:a="http://schemas.openxmlformats.org/drawingml/2006/main">
          <a:off x="2257412" y="2900370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69%</a:t>
          </a:r>
        </a:p>
      </cdr:txBody>
    </cdr:sp>
  </cdr:relSizeAnchor>
  <cdr:relSizeAnchor xmlns:cdr="http://schemas.openxmlformats.org/drawingml/2006/chartDrawing">
    <cdr:from>
      <cdr:x>0.36111</cdr:x>
      <cdr:y>0.49877</cdr:y>
    </cdr:from>
    <cdr:to>
      <cdr:x>0.46528</cdr:x>
      <cdr:y>0.56191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2971792" y="2257428"/>
          <a:ext cx="857277" cy="28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18,5%</a:t>
          </a:r>
        </a:p>
      </cdr:txBody>
    </cdr:sp>
  </cdr:relSizeAnchor>
  <cdr:relSizeAnchor xmlns:cdr="http://schemas.openxmlformats.org/drawingml/2006/chartDrawing">
    <cdr:from>
      <cdr:x>0.36111</cdr:x>
      <cdr:y>0.64083</cdr:y>
    </cdr:from>
    <cdr:to>
      <cdr:x>0.4566</cdr:x>
      <cdr:y>0.70396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2971792" y="2900370"/>
          <a:ext cx="785844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81,5%</a:t>
          </a:r>
        </a:p>
      </cdr:txBody>
    </cdr:sp>
  </cdr:relSizeAnchor>
  <cdr:relSizeAnchor xmlns:cdr="http://schemas.openxmlformats.org/drawingml/2006/chartDrawing">
    <cdr:from>
      <cdr:x>0.4566</cdr:x>
      <cdr:y>0.23044</cdr:y>
    </cdr:from>
    <cdr:to>
      <cdr:x>0.58681</cdr:x>
      <cdr:y>0.35672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3757610" y="1042982"/>
          <a:ext cx="107157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45,5%</a:t>
          </a:r>
        </a:p>
      </cdr:txBody>
    </cdr:sp>
  </cdr:relSizeAnchor>
  <cdr:relSizeAnchor xmlns:cdr="http://schemas.openxmlformats.org/drawingml/2006/chartDrawing">
    <cdr:from>
      <cdr:x>0.44792</cdr:x>
      <cdr:y>0.62505</cdr:y>
    </cdr:from>
    <cdr:to>
      <cdr:x>0.5434</cdr:x>
      <cdr:y>0.73554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3686172" y="2828932"/>
          <a:ext cx="785763" cy="50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54,5%</a:t>
          </a:r>
        </a:p>
      </cdr:txBody>
    </cdr:sp>
  </cdr:relSizeAnchor>
  <cdr:relSizeAnchor xmlns:cdr="http://schemas.openxmlformats.org/drawingml/2006/chartDrawing">
    <cdr:from>
      <cdr:x>0.5434</cdr:x>
      <cdr:y>0.53034</cdr:y>
    </cdr:from>
    <cdr:to>
      <cdr:x>0.63889</cdr:x>
      <cdr:y>0.59347</cdr:y>
    </cdr:to>
    <cdr:sp macro="" textlink="">
      <cdr:nvSpPr>
        <cdr:cNvPr id="13" name="TextovéPole 12"/>
        <cdr:cNvSpPr txBox="1"/>
      </cdr:nvSpPr>
      <cdr:spPr>
        <a:xfrm xmlns:a="http://schemas.openxmlformats.org/drawingml/2006/main">
          <a:off x="4471990" y="2400304"/>
          <a:ext cx="785844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7,3%</a:t>
          </a:r>
        </a:p>
      </cdr:txBody>
    </cdr:sp>
  </cdr:relSizeAnchor>
  <cdr:relSizeAnchor xmlns:cdr="http://schemas.openxmlformats.org/drawingml/2006/chartDrawing">
    <cdr:from>
      <cdr:x>0.5434</cdr:x>
      <cdr:y>0.64083</cdr:y>
    </cdr:from>
    <cdr:to>
      <cdr:x>0.63889</cdr:x>
      <cdr:y>0.70397</cdr:y>
    </cdr:to>
    <cdr:sp macro="" textlink="">
      <cdr:nvSpPr>
        <cdr:cNvPr id="14" name="TextovéPole 13"/>
        <cdr:cNvSpPr txBox="1"/>
      </cdr:nvSpPr>
      <cdr:spPr>
        <a:xfrm xmlns:a="http://schemas.openxmlformats.org/drawingml/2006/main">
          <a:off x="4471990" y="2900370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92,7%</a:t>
          </a:r>
        </a:p>
      </cdr:txBody>
    </cdr:sp>
  </cdr:relSizeAnchor>
  <cdr:relSizeAnchor xmlns:cdr="http://schemas.openxmlformats.org/drawingml/2006/chartDrawing">
    <cdr:from>
      <cdr:x>0.63021</cdr:x>
      <cdr:y>0.45142</cdr:y>
    </cdr:from>
    <cdr:to>
      <cdr:x>0.75174</cdr:x>
      <cdr:y>0.53034</cdr:y>
    </cdr:to>
    <cdr:sp macro="" textlink="">
      <cdr:nvSpPr>
        <cdr:cNvPr id="15" name="TextovéPole 14"/>
        <cdr:cNvSpPr txBox="1"/>
      </cdr:nvSpPr>
      <cdr:spPr>
        <a:xfrm xmlns:a="http://schemas.openxmlformats.org/drawingml/2006/main">
          <a:off x="5186370" y="2043114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32,8%</a:t>
          </a:r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0.63021</cdr:x>
      <cdr:y>0.62505</cdr:y>
    </cdr:from>
    <cdr:to>
      <cdr:x>0.7257</cdr:x>
      <cdr:y>0.68819</cdr:y>
    </cdr:to>
    <cdr:sp macro="" textlink="">
      <cdr:nvSpPr>
        <cdr:cNvPr id="16" name="TextovéPole 15"/>
        <cdr:cNvSpPr txBox="1"/>
      </cdr:nvSpPr>
      <cdr:spPr>
        <a:xfrm xmlns:a="http://schemas.openxmlformats.org/drawingml/2006/main">
          <a:off x="5186370" y="2828932"/>
          <a:ext cx="785845" cy="28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67,2%</a:t>
          </a:r>
        </a:p>
      </cdr:txBody>
    </cdr:sp>
  </cdr:relSizeAnchor>
  <cdr:relSizeAnchor xmlns:cdr="http://schemas.openxmlformats.org/drawingml/2006/chartDrawing">
    <cdr:from>
      <cdr:x>0.7257</cdr:x>
      <cdr:y>0.60926</cdr:y>
    </cdr:from>
    <cdr:to>
      <cdr:x>0.82986</cdr:x>
      <cdr:y>0.67239</cdr:y>
    </cdr:to>
    <cdr:sp macro="" textlink="">
      <cdr:nvSpPr>
        <cdr:cNvPr id="17" name="TextovéPole 16"/>
        <cdr:cNvSpPr txBox="1"/>
      </cdr:nvSpPr>
      <cdr:spPr>
        <a:xfrm xmlns:a="http://schemas.openxmlformats.org/drawingml/2006/main">
          <a:off x="5972188" y="2757494"/>
          <a:ext cx="857195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28,9%</a:t>
          </a:r>
        </a:p>
      </cdr:txBody>
    </cdr:sp>
  </cdr:relSizeAnchor>
  <cdr:relSizeAnchor xmlns:cdr="http://schemas.openxmlformats.org/drawingml/2006/chartDrawing">
    <cdr:from>
      <cdr:x>0.7257</cdr:x>
      <cdr:y>0.70397</cdr:y>
    </cdr:from>
    <cdr:to>
      <cdr:x>0.8125</cdr:x>
      <cdr:y>0.7671</cdr:y>
    </cdr:to>
    <cdr:sp macro="" textlink="">
      <cdr:nvSpPr>
        <cdr:cNvPr id="18" name="TextovéPole 17"/>
        <cdr:cNvSpPr txBox="1"/>
      </cdr:nvSpPr>
      <cdr:spPr>
        <a:xfrm xmlns:a="http://schemas.openxmlformats.org/drawingml/2006/main">
          <a:off x="5972188" y="3186122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/>
            <a:t>71,1%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0.54124</cdr:x>
      <cdr:y>0.64741</cdr:y>
    </cdr:from>
    <cdr:to>
      <cdr:x>0.57198</cdr:x>
      <cdr:y>0.882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4265326" y="3581260"/>
          <a:ext cx="1139588" cy="267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 err="1"/>
            <a:t>Revital</a:t>
          </a:r>
          <a:r>
            <a:rPr lang="cs-CZ" sz="1400" dirty="0"/>
            <a:t>. 0,65</a:t>
          </a:r>
        </a:p>
      </cdr:txBody>
    </cdr:sp>
  </cdr:relSizeAnchor>
  <cdr:relSizeAnchor xmlns:cdr="http://schemas.openxmlformats.org/drawingml/2006/chartDrawing">
    <cdr:from>
      <cdr:x>0.5661</cdr:x>
      <cdr:y>0.6605</cdr:y>
    </cdr:from>
    <cdr:to>
      <cdr:x>0.603</cdr:x>
      <cdr:y>0.86892</cdr:y>
    </cdr:to>
    <cdr:sp macro="" textlink="">
      <cdr:nvSpPr>
        <cdr:cNvPr id="3" name="TextovéPole 2"/>
        <cdr:cNvSpPr txBox="1"/>
      </cdr:nvSpPr>
      <cdr:spPr>
        <a:xfrm xmlns:a="http://schemas.openxmlformats.org/drawingml/2006/main" rot="16200000">
          <a:off x="4571670" y="3554504"/>
          <a:ext cx="1012459" cy="320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/>
            <a:t>(zateplení)</a:t>
          </a:r>
        </a:p>
      </cdr:txBody>
    </cdr:sp>
  </cdr:relSizeAnchor>
  <cdr:relSizeAnchor xmlns:cdr="http://schemas.openxmlformats.org/drawingml/2006/chartDrawing">
    <cdr:from>
      <cdr:x>0.66558</cdr:x>
      <cdr:y>0.65776</cdr:y>
    </cdr:from>
    <cdr:to>
      <cdr:x>0.69856</cdr:x>
      <cdr:y>0.87165</cdr:y>
    </cdr:to>
    <cdr:sp macro="" textlink="">
      <cdr:nvSpPr>
        <cdr:cNvPr id="4" name="TextovéPole 3"/>
        <cdr:cNvSpPr txBox="1"/>
      </cdr:nvSpPr>
      <cdr:spPr>
        <a:xfrm xmlns:a="http://schemas.openxmlformats.org/drawingml/2006/main" rot="16200000">
          <a:off x="5405454" y="3571530"/>
          <a:ext cx="1039032" cy="28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 err="1"/>
            <a:t>Revital</a:t>
          </a:r>
          <a:r>
            <a:rPr lang="cs-CZ" sz="1400" dirty="0"/>
            <a:t>. 4,6 </a:t>
          </a:r>
        </a:p>
      </cdr:txBody>
    </cdr:sp>
  </cdr:relSizeAnchor>
  <cdr:relSizeAnchor xmlns:cdr="http://schemas.openxmlformats.org/drawingml/2006/chartDrawing">
    <cdr:from>
      <cdr:x>0.70582</cdr:x>
      <cdr:y>0.67468</cdr:y>
    </cdr:from>
    <cdr:to>
      <cdr:x>0.73332</cdr:x>
      <cdr:y>0.87712</cdr:y>
    </cdr:to>
    <cdr:sp macro="" textlink="">
      <cdr:nvSpPr>
        <cdr:cNvPr id="5" name="TextovéPole 4"/>
        <cdr:cNvSpPr txBox="1"/>
      </cdr:nvSpPr>
      <cdr:spPr>
        <a:xfrm xmlns:a="http://schemas.openxmlformats.org/drawingml/2006/main" rot="16200000">
          <a:off x="5759051" y="3649712"/>
          <a:ext cx="983409" cy="23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cs-CZ" sz="1400" dirty="0"/>
            <a:t>(zateplení)</a:t>
          </a:r>
        </a:p>
      </cdr:txBody>
    </cdr:sp>
  </cdr:relSizeAnchor>
  <cdr:relSizeAnchor xmlns:cdr="http://schemas.openxmlformats.org/drawingml/2006/chartDrawing">
    <cdr:from>
      <cdr:x>0.4125</cdr:x>
      <cdr:y>0.27859</cdr:y>
    </cdr:from>
    <cdr:to>
      <cdr:x>0.465</cdr:x>
      <cdr:y>0.33788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3394720" y="135333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0.43</cdr:x>
      <cdr:y>0.57505</cdr:y>
    </cdr:from>
    <cdr:to>
      <cdr:x>0.4475</cdr:x>
      <cdr:y>0.72329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3538736" y="2793492"/>
          <a:ext cx="14401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0.3775</cdr:x>
      <cdr:y>0.56023</cdr:y>
    </cdr:from>
    <cdr:to>
      <cdr:x>0.4475</cdr:x>
      <cdr:y>0.64917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3106688" y="272148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0.395</cdr:x>
      <cdr:y>0.4306</cdr:y>
    </cdr:from>
    <cdr:to>
      <cdr:x>0.4825</cdr:x>
      <cdr:y>0.50472</cdr:y>
    </cdr:to>
    <cdr:sp macro="" textlink="">
      <cdr:nvSpPr>
        <cdr:cNvPr id="13" name="TextovéPole 12"/>
        <cdr:cNvSpPr txBox="1"/>
      </cdr:nvSpPr>
      <cdr:spPr>
        <a:xfrm xmlns:a="http://schemas.openxmlformats.org/drawingml/2006/main">
          <a:off x="3250704" y="209178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dirty="0"/>
            <a:t>19,12</a:t>
          </a:r>
          <a:endParaRPr lang="cs-CZ" sz="1100" dirty="0"/>
        </a:p>
      </cdr:txBody>
    </cdr:sp>
  </cdr:relSizeAnchor>
  <cdr:relSizeAnchor xmlns:cdr="http://schemas.openxmlformats.org/drawingml/2006/chartDrawing">
    <cdr:from>
      <cdr:x>0.82863</cdr:x>
      <cdr:y>0.67395</cdr:y>
    </cdr:from>
    <cdr:to>
      <cdr:x>0.85613</cdr:x>
      <cdr:y>0.87639</cdr:y>
    </cdr:to>
    <cdr:sp macro="" textlink="">
      <cdr:nvSpPr>
        <cdr:cNvPr id="14" name="TextovéPole 1">
          <a:extLst xmlns:a="http://schemas.openxmlformats.org/drawingml/2006/main">
            <a:ext uri="{FF2B5EF4-FFF2-40B4-BE49-F238E27FC236}">
              <a16:creationId xmlns:a16="http://schemas.microsoft.com/office/drawing/2014/main" id="{3FD0393A-F0B0-4A58-BC5D-7F547C0C214A}"/>
            </a:ext>
          </a:extLst>
        </cdr:cNvPr>
        <cdr:cNvSpPr txBox="1"/>
      </cdr:nvSpPr>
      <cdr:spPr>
        <a:xfrm xmlns:a="http://schemas.openxmlformats.org/drawingml/2006/main" rot="16200000">
          <a:off x="6825851" y="3646167"/>
          <a:ext cx="983409" cy="23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1400" dirty="0"/>
            <a:t>(zateplení)</a:t>
          </a:r>
        </a:p>
      </cdr:txBody>
    </cdr:sp>
  </cdr:relSizeAnchor>
  <cdr:relSizeAnchor xmlns:cdr="http://schemas.openxmlformats.org/drawingml/2006/chartDrawing">
    <cdr:from>
      <cdr:x>0.79821</cdr:x>
      <cdr:y>0.65776</cdr:y>
    </cdr:from>
    <cdr:to>
      <cdr:x>0.83119</cdr:x>
      <cdr:y>0.87165</cdr:y>
    </cdr:to>
    <cdr:sp macro="" textlink="">
      <cdr:nvSpPr>
        <cdr:cNvPr id="15" name="TextovéPole 1">
          <a:extLst xmlns:a="http://schemas.openxmlformats.org/drawingml/2006/main">
            <a:ext uri="{FF2B5EF4-FFF2-40B4-BE49-F238E27FC236}">
              <a16:creationId xmlns:a16="http://schemas.microsoft.com/office/drawing/2014/main" id="{6D4181E0-1C2C-4096-9380-628FBF00EA78}"/>
            </a:ext>
          </a:extLst>
        </cdr:cNvPr>
        <cdr:cNvSpPr txBox="1"/>
      </cdr:nvSpPr>
      <cdr:spPr>
        <a:xfrm xmlns:a="http://schemas.openxmlformats.org/drawingml/2006/main" rot="16200000">
          <a:off x="6557582" y="3571530"/>
          <a:ext cx="1039032" cy="28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1400" dirty="0" err="1"/>
            <a:t>Revital</a:t>
          </a:r>
          <a:r>
            <a:rPr lang="cs-CZ" sz="1400" dirty="0"/>
            <a:t>. 5,1 </a:t>
          </a:r>
        </a:p>
      </cdr:txBody>
    </cdr:sp>
  </cdr:relSizeAnchor>
  <cdr:relSizeAnchor xmlns:cdr="http://schemas.openxmlformats.org/drawingml/2006/chartDrawing">
    <cdr:from>
      <cdr:x>0.9555</cdr:x>
      <cdr:y>0.67842</cdr:y>
    </cdr:from>
    <cdr:to>
      <cdr:x>0.983</cdr:x>
      <cdr:y>0.88086</cdr:y>
    </cdr:to>
    <cdr:sp macro="" textlink="">
      <cdr:nvSpPr>
        <cdr:cNvPr id="17" name="TextovéPole 1">
          <a:extLst xmlns:a="http://schemas.openxmlformats.org/drawingml/2006/main">
            <a:ext uri="{FF2B5EF4-FFF2-40B4-BE49-F238E27FC236}">
              <a16:creationId xmlns:a16="http://schemas.microsoft.com/office/drawing/2014/main" id="{2A181E3C-1CD4-47AE-854C-2F2C5D2FBEAC}"/>
            </a:ext>
          </a:extLst>
        </cdr:cNvPr>
        <cdr:cNvSpPr txBox="1"/>
      </cdr:nvSpPr>
      <cdr:spPr>
        <a:xfrm xmlns:a="http://schemas.openxmlformats.org/drawingml/2006/main" rot="16200000">
          <a:off x="7927964" y="3667893"/>
          <a:ext cx="983409" cy="23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1400" dirty="0"/>
            <a:t>(zateplení)</a:t>
          </a:r>
        </a:p>
      </cdr:txBody>
    </cdr:sp>
  </cdr:relSizeAnchor>
  <cdr:relSizeAnchor xmlns:cdr="http://schemas.openxmlformats.org/drawingml/2006/chartDrawing">
    <cdr:from>
      <cdr:x>0.92827</cdr:x>
      <cdr:y>0.65981</cdr:y>
    </cdr:from>
    <cdr:to>
      <cdr:x>0.96125</cdr:x>
      <cdr:y>0.8737</cdr:y>
    </cdr:to>
    <cdr:sp macro="" textlink="">
      <cdr:nvSpPr>
        <cdr:cNvPr id="18" name="TextovéPole 1">
          <a:extLst xmlns:a="http://schemas.openxmlformats.org/drawingml/2006/main">
            <a:ext uri="{FF2B5EF4-FFF2-40B4-BE49-F238E27FC236}">
              <a16:creationId xmlns:a16="http://schemas.microsoft.com/office/drawing/2014/main" id="{48AE055B-D1E7-4339-8F24-325B8934B6AF}"/>
            </a:ext>
          </a:extLst>
        </cdr:cNvPr>
        <cdr:cNvSpPr txBox="1"/>
      </cdr:nvSpPr>
      <cdr:spPr>
        <a:xfrm xmlns:a="http://schemas.openxmlformats.org/drawingml/2006/main" rot="16200000">
          <a:off x="7687441" y="3581484"/>
          <a:ext cx="1039032" cy="28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cs-CZ" sz="1400" dirty="0" err="1"/>
            <a:t>Revital</a:t>
          </a:r>
          <a:r>
            <a:rPr lang="cs-CZ" sz="1400" dirty="0"/>
            <a:t>. 2,6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0.62655</cdr:x>
      <cdr:y>0.60427</cdr:y>
    </cdr:from>
    <cdr:to>
      <cdr:x>0.67863</cdr:x>
      <cdr:y>0.77638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4958831" y="3088726"/>
          <a:ext cx="823501" cy="4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dirty="0"/>
            <a:t>=1,05%</a:t>
          </a:r>
        </a:p>
      </cdr:txBody>
    </cdr:sp>
  </cdr:relSizeAnchor>
  <cdr:relSizeAnchor xmlns:cdr="http://schemas.openxmlformats.org/drawingml/2006/chartDrawing">
    <cdr:from>
      <cdr:x>0.57354</cdr:x>
      <cdr:y>0.60427</cdr:y>
    </cdr:from>
    <cdr:to>
      <cdr:x>0.62562</cdr:x>
      <cdr:y>0.77638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DCC4E0D5-C585-4DD8-9C97-93AD84179CD5}"/>
            </a:ext>
          </a:extLst>
        </cdr:cNvPr>
        <cdr:cNvSpPr txBox="1"/>
      </cdr:nvSpPr>
      <cdr:spPr>
        <a:xfrm xmlns:a="http://schemas.openxmlformats.org/drawingml/2006/main" rot="16200000">
          <a:off x="4522587" y="3088726"/>
          <a:ext cx="823501" cy="4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dirty="0"/>
            <a:t>=2,00%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0.94532</cdr:x>
      <cdr:y>0.25093</cdr:y>
    </cdr:from>
    <cdr:to>
      <cdr:x>1</cdr:x>
      <cdr:y>0.49895</cdr:y>
    </cdr:to>
    <cdr:sp macro="" textlink="">
      <cdr:nvSpPr>
        <cdr:cNvPr id="2" name="TextovéPole 1"/>
        <cdr:cNvSpPr txBox="1"/>
      </cdr:nvSpPr>
      <cdr:spPr>
        <a:xfrm xmlns:a="http://schemas.openxmlformats.org/drawingml/2006/main" rot="16200000">
          <a:off x="8286763" y="1585899"/>
          <a:ext cx="1214440" cy="5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800" dirty="0"/>
            <a:t>(po SD)</a:t>
          </a:r>
        </a:p>
      </cdr:txBody>
    </cdr:sp>
  </cdr:relSizeAnchor>
  <cdr:relSizeAnchor xmlns:cdr="http://schemas.openxmlformats.org/drawingml/2006/chartDrawing">
    <cdr:from>
      <cdr:x>0.88146</cdr:x>
      <cdr:y>0.25828</cdr:y>
    </cdr:from>
    <cdr:to>
      <cdr:x>0.93614</cdr:x>
      <cdr:y>0.5063</cdr:y>
    </cdr:to>
    <cdr:sp macro="" textlink="">
      <cdr:nvSpPr>
        <cdr:cNvPr id="4" name="TextovéPole 1">
          <a:extLst xmlns:a="http://schemas.openxmlformats.org/drawingml/2006/main">
            <a:ext uri="{FF2B5EF4-FFF2-40B4-BE49-F238E27FC236}">
              <a16:creationId xmlns:a16="http://schemas.microsoft.com/office/drawing/2014/main" id="{DA8758A2-E284-457B-887B-C4640244BDC3}"/>
            </a:ext>
          </a:extLst>
        </cdr:cNvPr>
        <cdr:cNvSpPr txBox="1"/>
      </cdr:nvSpPr>
      <cdr:spPr>
        <a:xfrm xmlns:a="http://schemas.openxmlformats.org/drawingml/2006/main" rot="16200000">
          <a:off x="7803111" y="1613786"/>
          <a:ext cx="1211115" cy="505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dirty="0"/>
            <a:t>(po SD)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8" name="Zástupný symbol pro datum 7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BD46F54D-A612-4C80-B8A3-1363B69530BF}" type="datetimeFigureOut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ECD17537-1388-472A-8C55-7BBE23C919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5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0AC4-1826-44D6-BBB8-A9D6918235F8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7A89-379A-4C65-99A8-9DE14C51617D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D20E-E2E7-40C2-846A-C5609C6A77B7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2AD5-A380-4CBF-B76A-66E3B049039E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225F-9D8E-4817-A1B6-4DEF5B21CD0A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F73F-5B70-435B-8835-4DB8445C6EC8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FBDB-F41E-44B6-AAE3-0D13F3BDE129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C3C-090E-4494-9002-8C8A3A151FDF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90AA-87B2-4524-8DB2-76DA6A8F409A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2DC0-FAC2-4F21-B3D9-C216F40872D9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5673-F254-4117-8E4B-CF655C840F1D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0754-3236-4B25-99E1-42B36A50F3B5}" type="datetime1">
              <a:rPr lang="cs-CZ" smtClean="0"/>
              <a:pPr/>
              <a:t>31. 5. 2018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0C9-4A7F-4A3F-B53A-9A96B3896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cs-CZ" sz="6700" dirty="0"/>
              <a:t>Zpráva</a:t>
            </a:r>
            <a:r>
              <a:rPr lang="cs-CZ" dirty="0"/>
              <a:t> </a:t>
            </a:r>
            <a:br>
              <a:rPr lang="cs-CZ" dirty="0"/>
            </a:br>
            <a:r>
              <a:rPr lang="cs-CZ" sz="3200" dirty="0"/>
              <a:t>o činnosti představenstva, hospodaření družstva za rok 2017  a návrh hospodářsko-finančního plánu na rok 2018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643206"/>
          </a:xfrm>
        </p:spPr>
        <p:txBody>
          <a:bodyPr/>
          <a:lstStyle/>
          <a:p>
            <a:pPr algn="ctr">
              <a:buNone/>
            </a:pPr>
            <a:r>
              <a:rPr lang="cs-CZ" sz="2000" dirty="0"/>
              <a:t>Jaroslav Majer</a:t>
            </a:r>
          </a:p>
          <a:p>
            <a:pPr algn="ctr">
              <a:buNone/>
            </a:pPr>
            <a:r>
              <a:rPr lang="cs-CZ" sz="2400" b="1" dirty="0"/>
              <a:t>Stavební bytové družstvo Plzeň - jih se sídlem v Přešticích</a:t>
            </a:r>
          </a:p>
          <a:p>
            <a:pPr algn="ctr">
              <a:buNone/>
            </a:pPr>
            <a:r>
              <a:rPr lang="cs-CZ" sz="2400" b="1" dirty="0"/>
              <a:t>Hlávkova 23, 334 01 Přeštice</a:t>
            </a:r>
          </a:p>
          <a:p>
            <a:pPr algn="ctr">
              <a:buNone/>
            </a:pPr>
            <a:endParaRPr lang="cs-CZ" sz="2400" b="1" dirty="0"/>
          </a:p>
          <a:p>
            <a:pPr algn="ctr">
              <a:buNone/>
            </a:pPr>
            <a:r>
              <a:rPr lang="cs-CZ" sz="2400" dirty="0"/>
              <a:t>Shromáždění delegátů 31. 05. 2018, 18:00 hod</a:t>
            </a:r>
            <a:r>
              <a:rPr lang="cs-CZ" sz="2400" b="1" dirty="0"/>
              <a:t>.</a:t>
            </a:r>
          </a:p>
          <a:p>
            <a:pPr algn="ctr">
              <a:buNone/>
            </a:pPr>
            <a:r>
              <a:rPr lang="cs-CZ" sz="1800" dirty="0"/>
              <a:t>Velký sál Kulturního a komunitního centra v Přešticích, Masarykovo náměstí 311</a:t>
            </a:r>
          </a:p>
          <a:p>
            <a:pPr algn="ctr">
              <a:buNone/>
            </a:pPr>
            <a:endParaRPr lang="cs-CZ" sz="2400" b="1" dirty="0"/>
          </a:p>
        </p:txBody>
      </p:sp>
      <p:pic>
        <p:nvPicPr>
          <p:cNvPr id="2050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1143000" cy="1143000"/>
          </a:xfrm>
          <a:prstGeom prst="rect">
            <a:avLst/>
          </a:prstGeom>
          <a:noFill/>
        </p:spPr>
      </p:pic>
      <p:cxnSp>
        <p:nvCxnSpPr>
          <p:cNvPr id="8" name="Přímá spojovací čára 7"/>
          <p:cNvCxnSpPr/>
          <p:nvPr/>
        </p:nvCxnSpPr>
        <p:spPr>
          <a:xfrm rot="16200000" flipV="1">
            <a:off x="3643306" y="5572140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Hospodaření družstva za rok 2017</a:t>
            </a:r>
            <a:br>
              <a:rPr lang="cs-CZ" sz="3200" b="1" u="sng" dirty="0"/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b="1" dirty="0"/>
              <a:t> </a:t>
            </a:r>
            <a:endParaRPr lang="cs-CZ" b="1" u="sng" dirty="0"/>
          </a:p>
          <a:p>
            <a:pPr marL="1438275" indent="-1438275">
              <a:buNone/>
            </a:pPr>
            <a:r>
              <a:rPr lang="cs-CZ" sz="5600" dirty="0"/>
              <a:t>Náklady  .…………… 	15,993.734,18 Kč  (plán 2017 :  15,901.145,-- Kč)</a:t>
            </a:r>
          </a:p>
          <a:p>
            <a:pPr>
              <a:buNone/>
              <a:tabLst>
                <a:tab pos="1438275" algn="l"/>
              </a:tabLst>
            </a:pPr>
            <a:r>
              <a:rPr lang="cs-CZ" sz="5600" dirty="0"/>
              <a:t>Výnosy  .…………....	17,873.613,12 Kč  (plán 2017 :  16,730.760,-- Kč)</a:t>
            </a:r>
          </a:p>
          <a:p>
            <a:pPr>
              <a:buNone/>
              <a:tabLst>
                <a:tab pos="1438275" algn="l"/>
              </a:tabLst>
            </a:pPr>
            <a:endParaRPr lang="cs-CZ" sz="5600" dirty="0"/>
          </a:p>
          <a:p>
            <a:pPr>
              <a:buNone/>
            </a:pPr>
            <a:r>
              <a:rPr lang="cs-CZ" sz="5600" b="1" u="sng" dirty="0"/>
              <a:t>Hospodářský výsledek po účetní závěrce za rok 2017</a:t>
            </a:r>
            <a:r>
              <a:rPr lang="cs-CZ" sz="5600" u="sng" dirty="0"/>
              <a:t>: </a:t>
            </a:r>
          </a:p>
          <a:p>
            <a:pPr>
              <a:buNone/>
            </a:pPr>
            <a:r>
              <a:rPr lang="cs-CZ" sz="5600" dirty="0"/>
              <a:t>+ 2,405.108,94 Kč hrubého,  daň 525.230,- Kč </a:t>
            </a:r>
          </a:p>
          <a:p>
            <a:pPr>
              <a:buNone/>
            </a:pPr>
            <a:r>
              <a:rPr lang="cs-CZ" sz="5600" u="sng" dirty="0"/>
              <a:t>+ 1,879.878,94 Kč po zdanění</a:t>
            </a:r>
            <a:endParaRPr lang="cs-CZ" sz="5600" dirty="0"/>
          </a:p>
          <a:p>
            <a:pPr>
              <a:buNone/>
            </a:pPr>
            <a:r>
              <a:rPr lang="cs-CZ" sz="5600" b="1" dirty="0"/>
              <a:t> </a:t>
            </a:r>
            <a:endParaRPr lang="cs-CZ" sz="5600" dirty="0"/>
          </a:p>
          <a:p>
            <a:pPr>
              <a:buNone/>
            </a:pPr>
            <a:r>
              <a:rPr lang="cs-CZ" sz="5600" b="1" u="sng" dirty="0"/>
              <a:t>Stavy fondů k 31.12.2017:</a:t>
            </a:r>
            <a:endParaRPr lang="cs-CZ" sz="5600" dirty="0"/>
          </a:p>
          <a:p>
            <a:pPr>
              <a:buNone/>
              <a:tabLst>
                <a:tab pos="4305300" algn="r"/>
              </a:tabLst>
            </a:pPr>
            <a:r>
              <a:rPr lang="cs-CZ" sz="5600" dirty="0"/>
              <a:t>- nedělitelný fond	9,387.732,25  Kč</a:t>
            </a:r>
          </a:p>
          <a:p>
            <a:pPr marL="0" indent="0" algn="just" defTabSz="1028700">
              <a:buFontTx/>
              <a:buChar char="-"/>
              <a:tabLst>
                <a:tab pos="4305300" algn="r"/>
                <a:tab pos="4486275" algn="l"/>
              </a:tabLst>
            </a:pPr>
            <a:r>
              <a:rPr lang="cs-CZ" sz="5600" dirty="0"/>
              <a:t> ostatní statutární fondy	248.447,10  Kč 	 </a:t>
            </a:r>
            <a:r>
              <a:rPr lang="cs-CZ" sz="5200" dirty="0"/>
              <a:t>(sociální fond, fond odměn)</a:t>
            </a:r>
          </a:p>
          <a:p>
            <a:pPr defTabSz="952500">
              <a:buNone/>
              <a:tabLst>
                <a:tab pos="4305300" algn="r"/>
              </a:tabLst>
            </a:pPr>
            <a:r>
              <a:rPr lang="cs-CZ" sz="5600" dirty="0"/>
              <a:t>- účet nerozděleného zisku 	2,200.000,00  Kč</a:t>
            </a:r>
          </a:p>
          <a:p>
            <a:pPr indent="3514725">
              <a:buNone/>
            </a:pPr>
            <a:r>
              <a:rPr lang="cs-CZ" b="1" dirty="0"/>
              <a:t> </a:t>
            </a:r>
            <a:endParaRPr lang="cs-CZ" b="1" u="sng" dirty="0"/>
          </a:p>
          <a:p>
            <a:pPr>
              <a:buNone/>
            </a:pPr>
            <a:r>
              <a:rPr lang="cs-CZ" b="1" dirty="0"/>
              <a:t> </a:t>
            </a:r>
            <a:endParaRPr lang="cs-CZ" b="1" u="sng" dirty="0"/>
          </a:p>
          <a:p>
            <a:pPr>
              <a:buNone/>
            </a:pPr>
            <a:r>
              <a:rPr lang="cs-CZ" dirty="0"/>
              <a:t> </a:t>
            </a:r>
            <a:endParaRPr lang="cs-CZ" b="1" u="sng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1754"/>
            <a:ext cx="1285876" cy="12858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14290"/>
            <a:ext cx="1285884" cy="12858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57158" y="6429396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marL="1257300" algn="l"/>
            <a:r>
              <a:rPr lang="cs-CZ" sz="3500" b="1" dirty="0"/>
              <a:t>	</a:t>
            </a:r>
            <a:br>
              <a:rPr lang="cs-CZ" sz="3500" b="1" dirty="0"/>
            </a:br>
            <a:r>
              <a:rPr lang="cs-CZ" sz="3300" b="1" dirty="0"/>
              <a:t>Návrh na rozdělení </a:t>
            </a:r>
            <a:r>
              <a:rPr lang="cs-CZ" sz="3300" b="1" dirty="0" err="1"/>
              <a:t>hosp</a:t>
            </a:r>
            <a:r>
              <a:rPr lang="cs-CZ" sz="3300" b="1" dirty="0"/>
              <a:t>. výsledku</a:t>
            </a:r>
            <a:br>
              <a:rPr lang="cs-CZ" sz="3300" b="1" dirty="0"/>
            </a:br>
            <a:r>
              <a:rPr lang="cs-CZ" sz="3300" b="1" dirty="0"/>
              <a:t>družstva za rok 2017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lvl="0">
              <a:buNone/>
              <a:tabLst>
                <a:tab pos="6096000" algn="r"/>
              </a:tabLst>
            </a:pPr>
            <a:endParaRPr lang="cs-CZ" sz="2000" dirty="0"/>
          </a:p>
          <a:p>
            <a:pPr>
              <a:tabLst>
                <a:tab pos="6096000" algn="r"/>
              </a:tabLst>
            </a:pPr>
            <a:r>
              <a:rPr lang="cs-CZ" sz="2000" dirty="0"/>
              <a:t>do fondu bytového hospodářství ..………………………….........1,029.878,94 Kč</a:t>
            </a:r>
          </a:p>
          <a:p>
            <a:pPr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1600" dirty="0"/>
              <a:t>z toho pronájmy nebytových prostor samospráv ………………………………	...	686.782 Kč</a:t>
            </a:r>
          </a:p>
          <a:p>
            <a:pPr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1600" dirty="0"/>
              <a:t>(z toho za rok 2017: 343.391,00 Kč, záloha na r. 2018: 343.391,00 Kč)</a:t>
            </a:r>
          </a:p>
          <a:p>
            <a:pPr>
              <a:tabLst>
                <a:tab pos="6096000" algn="r"/>
              </a:tabLst>
            </a:pPr>
            <a:r>
              <a:rPr lang="cs-CZ" sz="2000" dirty="0"/>
              <a:t>do sociálního fondu …………………………..…………………………	…	250.000,00 Kč</a:t>
            </a:r>
          </a:p>
          <a:p>
            <a:pPr>
              <a:tabLst>
                <a:tab pos="6096000" algn="r"/>
              </a:tabLst>
            </a:pPr>
            <a:r>
              <a:rPr lang="cs-CZ" sz="2000" dirty="0"/>
              <a:t>do nedělitelného fondu ………………………………………………….    600.000,00 Kč		</a:t>
            </a:r>
            <a:endParaRPr lang="cs-CZ" sz="2000" b="1" u="sng" dirty="0"/>
          </a:p>
          <a:p>
            <a:pPr>
              <a:tabLst>
                <a:tab pos="6096000" algn="r"/>
              </a:tabLst>
            </a:pPr>
            <a:r>
              <a:rPr lang="cs-CZ" sz="2000" dirty="0"/>
              <a:t>odměny pro samosprávy a obvodové komise …………….…	…  353.754,00 Kč</a:t>
            </a:r>
          </a:p>
          <a:p>
            <a:pPr>
              <a:tabLst>
                <a:tab pos="6096000" algn="r"/>
              </a:tabLst>
            </a:pPr>
            <a:r>
              <a:rPr lang="cs-CZ" sz="2000" dirty="0"/>
              <a:t>funkcionářské odměny …………………………………………….….....  275.140,00 Kč</a:t>
            </a:r>
          </a:p>
          <a:p>
            <a:pPr>
              <a:spcBef>
                <a:spcPts val="0"/>
              </a:spcBef>
              <a:buNone/>
              <a:tabLst>
                <a:tab pos="6096000" algn="r"/>
              </a:tabLst>
            </a:pPr>
            <a:r>
              <a:rPr lang="cs-CZ" sz="1800" dirty="0"/>
              <a:t>	</a:t>
            </a:r>
            <a:r>
              <a:rPr lang="cs-CZ" sz="1400" dirty="0"/>
              <a:t>(z toho představenstvo: 164.507,- Kč, kontrolní komise: 70.103,- Kč a ekonomická komise: 40.530,- Kč)</a:t>
            </a:r>
          </a:p>
          <a:p>
            <a:pPr>
              <a:spcBef>
                <a:spcPts val="24"/>
              </a:spcBef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2000" dirty="0"/>
              <a:t>odměny pro samosprávy ………………………………………………	…  300.962,00 Kč </a:t>
            </a:r>
          </a:p>
          <a:p>
            <a:pPr>
              <a:spcBef>
                <a:spcPts val="24"/>
              </a:spcBef>
              <a:buFont typeface="Calibri" pitchFamily="34" charset="0"/>
              <a:buChar char="–"/>
              <a:tabLst>
                <a:tab pos="6096000" algn="r"/>
              </a:tabLst>
            </a:pPr>
            <a:r>
              <a:rPr lang="cs-CZ" sz="2000" dirty="0"/>
              <a:t>odměny pro obvodové komise ………………………………………..    52.792,00 Kč</a:t>
            </a:r>
          </a:p>
          <a:p>
            <a:pPr>
              <a:buFont typeface="Calibri" pitchFamily="34" charset="0"/>
              <a:buChar char="–"/>
              <a:tabLst>
                <a:tab pos="6096000" algn="r"/>
              </a:tabLst>
            </a:pPr>
            <a:endParaRPr lang="cs-CZ" sz="1800" dirty="0"/>
          </a:p>
          <a:p>
            <a:pPr>
              <a:tabLst>
                <a:tab pos="6096000" algn="r"/>
              </a:tabLst>
            </a:pPr>
            <a:endParaRPr lang="cs-CZ" sz="2000" b="1" u="sng" dirty="0"/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1285876" cy="12858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285884" cy="12858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57158" y="6429396"/>
            <a:ext cx="24000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31.5. 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076325" algn="l"/>
              </a:tabLst>
            </a:pPr>
            <a:r>
              <a:rPr lang="cs-CZ" sz="3000" b="1" dirty="0"/>
              <a:t> 	Hospodářsko-finanční plán na </a:t>
            </a:r>
            <a:r>
              <a:rPr lang="cs-CZ" sz="3000" b="1"/>
              <a:t>rok 2018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320438" cy="4525963"/>
          </a:xfrm>
        </p:spPr>
        <p:txBody>
          <a:bodyPr>
            <a:normAutofit/>
          </a:bodyPr>
          <a:lstStyle/>
          <a:p>
            <a:pPr lvl="0">
              <a:buNone/>
              <a:tabLst>
                <a:tab pos="7981950" algn="r"/>
              </a:tabLst>
            </a:pPr>
            <a:r>
              <a:rPr lang="cs-CZ" sz="2000" dirty="0"/>
              <a:t>celkové náklady družstva …………………………………………………….	16,486.045,-- Kč</a:t>
            </a:r>
          </a:p>
          <a:p>
            <a:pPr lvl="0">
              <a:buNone/>
              <a:tabLst>
                <a:tab pos="7981950" algn="r"/>
              </a:tabLst>
            </a:pPr>
            <a:r>
              <a:rPr lang="cs-CZ" sz="2000" dirty="0"/>
              <a:t>celkové výnosy družstva  ……………………………………………………..	16,176.984,-- Kč</a:t>
            </a:r>
          </a:p>
          <a:p>
            <a:pPr lvl="0">
              <a:buNone/>
              <a:tabLst>
                <a:tab pos="7981950" algn="r"/>
              </a:tabLst>
            </a:pPr>
            <a:r>
              <a:rPr lang="cs-CZ" sz="2000" dirty="0"/>
              <a:t>hrubý hospodářský výsledek …………………………………………………… - 309.061,-- Kč</a:t>
            </a:r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Plán středisek bytového a tepelného hospodářství jako vyrovnaný, 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tj. v nákladech a výnosech: …………………………………………………...	7,848.000,-- Kč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-  z toho bytové hospodářství ……………………………………………..... 	1,070.000,-- Kč</a:t>
            </a:r>
          </a:p>
          <a:p>
            <a:pPr>
              <a:buNone/>
              <a:tabLst>
                <a:tab pos="7981950" algn="r"/>
              </a:tabLst>
            </a:pPr>
            <a:r>
              <a:rPr lang="cs-CZ" sz="2000" dirty="0"/>
              <a:t>-  z toho tepelné hospodářství ……………………………………………….	6,778.000,-- Kč</a:t>
            </a:r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285876" cy="12858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42852"/>
            <a:ext cx="785818" cy="78581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57158" y="6429396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/>
              <a:t>Počet bytů ve správě družstva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392119" y="1693907"/>
            <a:ext cx="4041775" cy="639762"/>
          </a:xfrm>
        </p:spPr>
        <p:txBody>
          <a:bodyPr/>
          <a:lstStyle/>
          <a:p>
            <a:pPr algn="ctr"/>
            <a:r>
              <a:rPr lang="cs-CZ" dirty="0"/>
              <a:t>2017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285884" cy="128588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00034" y="6500834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4995982"/>
              </p:ext>
            </p:extLst>
          </p:nvPr>
        </p:nvGraphicFramePr>
        <p:xfrm>
          <a:off x="4857752" y="2185436"/>
          <a:ext cx="4041775" cy="401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857752" y="1714488"/>
            <a:ext cx="4041775" cy="639762"/>
          </a:xfrm>
        </p:spPr>
        <p:txBody>
          <a:bodyPr/>
          <a:lstStyle/>
          <a:p>
            <a:pPr algn="ctr"/>
            <a:r>
              <a:rPr lang="cs-CZ" dirty="0"/>
              <a:t>2016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43" y="5437706"/>
            <a:ext cx="1295581" cy="771633"/>
          </a:xfrm>
          <a:prstGeom prst="rect">
            <a:avLst/>
          </a:prstGeom>
        </p:spPr>
      </p:pic>
      <p:pic>
        <p:nvPicPr>
          <p:cNvPr id="1028" name="Picture 4" descr="https://i.gyazo.com/b146df653b6ca517fc20ff632e2bd849.png">
            <a:extLst>
              <a:ext uri="{FF2B5EF4-FFF2-40B4-BE49-F238E27FC236}">
                <a16:creationId xmlns:a16="http://schemas.microsoft.com/office/drawing/2014/main" id="{29940B1D-8054-4C5B-821F-2E993293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40" y="2940816"/>
            <a:ext cx="2347561" cy="21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gyazo.com/b2baca6e9fab9c3cb90342b4d3be77c1.png">
            <a:extLst>
              <a:ext uri="{FF2B5EF4-FFF2-40B4-BE49-F238E27FC236}">
                <a16:creationId xmlns:a16="http://schemas.microsoft.com/office/drawing/2014/main" id="{B0EE9148-C0EF-482C-8E23-A695C3AF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02" y="3212494"/>
            <a:ext cx="1612750" cy="1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gyazo.com/fddb124a53684c331409946e808f38d5.png">
            <a:extLst>
              <a:ext uri="{FF2B5EF4-FFF2-40B4-BE49-F238E27FC236}">
                <a16:creationId xmlns:a16="http://schemas.microsoft.com/office/drawing/2014/main" id="{0616E5E6-9E2B-4D61-A7C2-3068C01D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75" y="5437537"/>
            <a:ext cx="1594284" cy="7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438275" algn="l"/>
            <a:r>
              <a:rPr lang="cs-CZ" sz="3000" b="1" dirty="0"/>
              <a:t>Převody bytů do vlastnictví </a:t>
            </a:r>
            <a:br>
              <a:rPr lang="cs-CZ" sz="3000" b="1" dirty="0"/>
            </a:br>
            <a:r>
              <a:rPr lang="cs-CZ" sz="3000" b="1" dirty="0"/>
              <a:t>v období 2005 až 2017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09464"/>
              </p:ext>
            </p:extLst>
          </p:nvPr>
        </p:nvGraphicFramePr>
        <p:xfrm>
          <a:off x="457200" y="1600200"/>
          <a:ext cx="7643192" cy="454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143000" cy="114300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42852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71472" y="6429396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57300" algn="l"/>
            <a:r>
              <a:rPr lang="cs-CZ" sz="3000" b="1" dirty="0"/>
              <a:t>Počet převedených bytů do vlastnictví </a:t>
            </a:r>
            <a:br>
              <a:rPr lang="cs-CZ" sz="3000" b="1" dirty="0"/>
            </a:br>
            <a:r>
              <a:rPr lang="cs-CZ" sz="3000" b="1" dirty="0"/>
              <a:t>k 31. 12. 2017</a:t>
            </a:r>
            <a:br>
              <a:rPr lang="cs-CZ" sz="2400" dirty="0"/>
            </a:br>
            <a:r>
              <a:rPr lang="cs-CZ" sz="1600" dirty="0"/>
              <a:t>Družstevníci celkem: 787 </a:t>
            </a:r>
            <a:r>
              <a:rPr lang="cs-CZ" sz="1600" dirty="0" err="1"/>
              <a:t>bj</a:t>
            </a:r>
            <a:r>
              <a:rPr lang="cs-CZ" sz="1600" dirty="0"/>
              <a:t>. (32%), vlastníci celkem 1670 </a:t>
            </a:r>
            <a:r>
              <a:rPr lang="cs-CZ" sz="1600" dirty="0" err="1"/>
              <a:t>bj</a:t>
            </a:r>
            <a:r>
              <a:rPr lang="cs-CZ" sz="1600" dirty="0"/>
              <a:t>. (68%)</a:t>
            </a:r>
          </a:p>
        </p:txBody>
      </p:sp>
      <p:pic>
        <p:nvPicPr>
          <p:cNvPr id="102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143000" cy="107156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285884" cy="1285884"/>
          </a:xfrm>
          <a:prstGeom prst="rect">
            <a:avLst/>
          </a:prstGeom>
          <a:noFill/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6385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bdélník 6"/>
          <p:cNvSpPr/>
          <p:nvPr/>
        </p:nvSpPr>
        <p:spPr>
          <a:xfrm>
            <a:off x="642910" y="6429396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marL="1257300" algn="l"/>
            <a:r>
              <a:rPr lang="cs-CZ" sz="2500" b="1" dirty="0"/>
              <a:t>Poplatky za převod </a:t>
            </a:r>
            <a:r>
              <a:rPr lang="cs-CZ" sz="2500" b="1" dirty="0" err="1"/>
              <a:t>bj</a:t>
            </a:r>
            <a:r>
              <a:rPr lang="cs-CZ" sz="2500" b="1" dirty="0"/>
              <a:t>. do OV, za převod ČPP </a:t>
            </a:r>
            <a:br>
              <a:rPr lang="cs-CZ" sz="2500" b="1" dirty="0"/>
            </a:br>
            <a:r>
              <a:rPr lang="cs-CZ" sz="2500" b="1" dirty="0"/>
              <a:t>a za podnájem </a:t>
            </a:r>
            <a:r>
              <a:rPr lang="cs-CZ" sz="2500" b="1" dirty="0" err="1"/>
              <a:t>bj</a:t>
            </a:r>
            <a:r>
              <a:rPr lang="cs-CZ" sz="2500" b="1" dirty="0"/>
              <a:t>. (v tis. Kč)</a:t>
            </a:r>
          </a:p>
        </p:txBody>
      </p:sp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66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71472" y="6357958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E41B01B-7B09-428F-ABCD-78DE3B6F8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21961"/>
              </p:ext>
            </p:extLst>
          </p:nvPr>
        </p:nvGraphicFramePr>
        <p:xfrm>
          <a:off x="264499" y="857228"/>
          <a:ext cx="8879501" cy="546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57300" algn="l"/>
            <a:r>
              <a:rPr lang="cs-CZ" sz="2500" b="1" dirty="0"/>
              <a:t>Objem oprav a rekonstrukcí vč. drobné údržby</a:t>
            </a:r>
            <a:br>
              <a:rPr lang="cs-CZ" sz="2500" b="1" dirty="0"/>
            </a:br>
            <a:r>
              <a:rPr lang="cs-CZ" sz="2500" b="1" dirty="0"/>
              <a:t>- srovnání za období 2006 až 2017 (v mil. Kč)	</a:t>
            </a:r>
            <a:r>
              <a:rPr lang="cs-CZ" sz="2500" dirty="0"/>
              <a:t>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702952"/>
              </p:ext>
            </p:extLst>
          </p:nvPr>
        </p:nvGraphicFramePr>
        <p:xfrm>
          <a:off x="302444" y="1571612"/>
          <a:ext cx="86868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28604"/>
            <a:ext cx="1143008" cy="114300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8596" y="6429396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57300" algn="l"/>
            <a:r>
              <a:rPr lang="cs-CZ" sz="2500" b="1" dirty="0"/>
              <a:t>Dlužníci: členové-nájemci a vlastníci </a:t>
            </a:r>
            <a:br>
              <a:rPr lang="cs-CZ" sz="2500" b="1" dirty="0"/>
            </a:br>
            <a:r>
              <a:rPr lang="cs-CZ" sz="2500" b="1" dirty="0"/>
              <a:t>v družstevních domech </a:t>
            </a:r>
            <a:r>
              <a:rPr lang="cs-CZ" sz="2000" dirty="0"/>
              <a:t>(průměr v roce v tis. Kč</a:t>
            </a:r>
            <a:r>
              <a:rPr lang="cs-CZ" sz="2500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889473"/>
              </p:ext>
            </p:extLst>
          </p:nvPr>
        </p:nvGraphicFramePr>
        <p:xfrm>
          <a:off x="285720" y="1643050"/>
          <a:ext cx="864399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00034" y="6357958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57300" algn="l"/>
            <a:r>
              <a:rPr lang="cs-CZ" sz="2500" b="1" dirty="0"/>
              <a:t>Finanční prostředky na účtech družstva (v mil. Kč)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325084"/>
              </p:ext>
            </p:extLst>
          </p:nvPr>
        </p:nvGraphicFramePr>
        <p:xfrm>
          <a:off x="500034" y="1571612"/>
          <a:ext cx="8229600" cy="47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357298"/>
            <a:ext cx="1285884" cy="128588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00034" y="6429396"/>
            <a:ext cx="2465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DCC4E0D5-C585-4DD8-9C97-93AD84179CD5}"/>
              </a:ext>
            </a:extLst>
          </p:cNvPr>
          <p:cNvSpPr txBox="1"/>
          <p:nvPr/>
        </p:nvSpPr>
        <p:spPr>
          <a:xfrm rot="16200000">
            <a:off x="6355749" y="4634563"/>
            <a:ext cx="823501" cy="4285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=1,20%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57300" indent="-1257300" algn="l"/>
            <a:r>
              <a:rPr lang="cs-CZ" dirty="0"/>
              <a:t>	</a:t>
            </a:r>
            <a:r>
              <a:rPr lang="cs-CZ" sz="3100" b="1" dirty="0"/>
              <a:t>Nedělitelný fond a nerozdělený zisk </a:t>
            </a:r>
            <a:br>
              <a:rPr lang="cs-CZ" sz="2800" b="1" dirty="0"/>
            </a:br>
            <a:r>
              <a:rPr lang="cs-CZ" sz="2800" b="1" dirty="0"/>
              <a:t>(v mil. Kč)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884248"/>
              </p:ext>
            </p:extLst>
          </p:nvPr>
        </p:nvGraphicFramePr>
        <p:xfrm>
          <a:off x="0" y="1628800"/>
          <a:ext cx="9252520" cy="488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85876" cy="1285884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C9-4A7F-4A3F-B53A-9A96B38963A2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2858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57158" y="6429396"/>
            <a:ext cx="2531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Shromáždění delegátů SBD PJ – 31.05.2018</a:t>
            </a:r>
          </a:p>
        </p:txBody>
      </p:sp>
    </p:spTree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330</Words>
  <Application>Microsoft Office PowerPoint</Application>
  <PresentationFormat>Předvádění na obrazovce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Zpráva  o činnosti představenstva, hospodaření družstva za rok 2017  a návrh hospodářsko-finančního plánu na rok 2018</vt:lpstr>
      <vt:lpstr>Počet bytů ve správě družstva</vt:lpstr>
      <vt:lpstr>Převody bytů do vlastnictví  v období 2005 až 2017</vt:lpstr>
      <vt:lpstr>Počet převedených bytů do vlastnictví  k 31. 12. 2017 Družstevníci celkem: 787 bj. (32%), vlastníci celkem 1670 bj. (68%)</vt:lpstr>
      <vt:lpstr>Poplatky za převod bj. do OV, za převod ČPP  a za podnájem bj. (v tis. Kč)</vt:lpstr>
      <vt:lpstr>Objem oprav a rekonstrukcí vč. drobné údržby - srovnání za období 2006 až 2017 (v mil. Kč)  </vt:lpstr>
      <vt:lpstr>Dlužníci: členové-nájemci a vlastníci  v družstevních domech (průměr v roce v tis. Kč)</vt:lpstr>
      <vt:lpstr>Finanční prostředky na účtech družstva (v mil. Kč)</vt:lpstr>
      <vt:lpstr> Nedělitelný fond a nerozdělený zisk  (v mil. Kč)</vt:lpstr>
      <vt:lpstr>Hospodaření družstva za rok 2017 </vt:lpstr>
      <vt:lpstr>  Návrh na rozdělení hosp. výsledku družstva za rok 2017 </vt:lpstr>
      <vt:lpstr>  Hospodářsko-finanční plán na rok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Jaroslav Majer</cp:lastModifiedBy>
  <cp:revision>286</cp:revision>
  <cp:lastPrinted>2018-05-31T07:28:55Z</cp:lastPrinted>
  <dcterms:created xsi:type="dcterms:W3CDTF">2013-10-27T21:02:56Z</dcterms:created>
  <dcterms:modified xsi:type="dcterms:W3CDTF">2018-05-31T11:40:18Z</dcterms:modified>
</cp:coreProperties>
</file>