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0EB-D480-4977-A2A2-4128C0ADB056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C24-8869-435F-8874-9319C2B503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0EB-D480-4977-A2A2-4128C0ADB056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C24-8869-435F-8874-9319C2B503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0EB-D480-4977-A2A2-4128C0ADB056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C24-8869-435F-8874-9319C2B503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0EB-D480-4977-A2A2-4128C0ADB056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C24-8869-435F-8874-9319C2B503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0EB-D480-4977-A2A2-4128C0ADB056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C24-8869-435F-8874-9319C2B503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0EB-D480-4977-A2A2-4128C0ADB056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C24-8869-435F-8874-9319C2B503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0EB-D480-4977-A2A2-4128C0ADB056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C24-8869-435F-8874-9319C2B503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0EB-D480-4977-A2A2-4128C0ADB056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C24-8869-435F-8874-9319C2B503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0EB-D480-4977-A2A2-4128C0ADB056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C24-8869-435F-8874-9319C2B503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0EB-D480-4977-A2A2-4128C0ADB056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C24-8869-435F-8874-9319C2B503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0EB-D480-4977-A2A2-4128C0ADB056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C24-8869-435F-8874-9319C2B503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110EB-D480-4977-A2A2-4128C0ADB056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DC24-8869-435F-8874-9319C2B5038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dplzenjih.cz/" TargetMode="External"/><Relationship Id="rId2" Type="http://schemas.openxmlformats.org/officeDocument/2006/relationships/hyperlink" Target="mailto:podatelna@sbdplzenjih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861245"/>
            <a:ext cx="7992888" cy="2180034"/>
          </a:xfrm>
        </p:spPr>
        <p:txBody>
          <a:bodyPr>
            <a:normAutofit fontScale="90000"/>
          </a:bodyPr>
          <a:lstStyle/>
          <a:p>
            <a:r>
              <a:rPr lang="cs-CZ" sz="5600" b="1" dirty="0"/>
              <a:t>Shromáždění delegátů</a:t>
            </a:r>
            <a:br>
              <a:rPr lang="cs-CZ" sz="5600" b="1" dirty="0"/>
            </a:br>
            <a:r>
              <a:rPr lang="cs-CZ" sz="5600" b="1" dirty="0"/>
              <a:t>2015</a:t>
            </a:r>
            <a:br>
              <a:rPr lang="cs-CZ" sz="5600" b="1" dirty="0"/>
            </a:br>
            <a:r>
              <a:rPr lang="cs-CZ" b="1" dirty="0" smtClean="0"/>
              <a:t>Volební </a:t>
            </a:r>
            <a:r>
              <a:rPr lang="cs-CZ" b="1" dirty="0"/>
              <a:t>řád (úpravy)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Jaroslav Majer</a:t>
            </a:r>
          </a:p>
          <a:p>
            <a:r>
              <a:rPr lang="cs-CZ" sz="2900" b="1" dirty="0">
                <a:solidFill>
                  <a:schemeClr val="tx1"/>
                </a:solidFill>
              </a:rPr>
              <a:t>Stavební bytové družstvo Plzeň - jih se sídlem v Přešticích</a:t>
            </a:r>
          </a:p>
          <a:p>
            <a:r>
              <a:rPr lang="cs-CZ" sz="2900" b="1" dirty="0">
                <a:solidFill>
                  <a:schemeClr val="tx1"/>
                </a:solidFill>
              </a:rPr>
              <a:t>Hlávkova 23, 334 01 Přeštice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sz="2900" b="1" dirty="0">
                <a:solidFill>
                  <a:schemeClr val="tx1"/>
                </a:solidFill>
              </a:rPr>
              <a:t>Shromáždění delegátů 28. 5. 2015, 18:00 hod.</a:t>
            </a:r>
          </a:p>
          <a:p>
            <a:r>
              <a:rPr lang="cs-CZ" sz="2000" dirty="0">
                <a:solidFill>
                  <a:schemeClr val="tx1"/>
                </a:solidFill>
              </a:rPr>
              <a:t>Velký sál Kulturního a komunitního centra v Přešticích, Masarykovo náměstí 311</a:t>
            </a:r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20233"/>
            <a:ext cx="1077888" cy="1053710"/>
          </a:xfrm>
          <a:prstGeom prst="rect">
            <a:avLst/>
          </a:prstGeom>
          <a:noFill/>
        </p:spPr>
      </p:pic>
      <p:pic>
        <p:nvPicPr>
          <p:cNvPr id="5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2440" y="920233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1100" b="1" dirty="0" smtClean="0"/>
              <a:t>Stavební bytové družstvo Plzeň-jih se sídlem v Přešticích, Hlávkova 23,  334 01 Přeštice, okres Plzeň – jih  </a:t>
            </a:r>
            <a:endParaRPr lang="cs-CZ" sz="1100" b="1" u="sng" dirty="0" smtClean="0"/>
          </a:p>
          <a:p>
            <a:pPr algn="ctr">
              <a:buNone/>
            </a:pPr>
            <a:r>
              <a:rPr lang="cs-CZ" sz="1100" dirty="0" smtClean="0"/>
              <a:t>IČO: 00 040 738, tel: 377982273, fax: 377983649, e-mail:</a:t>
            </a:r>
            <a:r>
              <a:rPr lang="cs-CZ" sz="1100" u="sng" dirty="0" smtClean="0"/>
              <a:t> </a:t>
            </a:r>
            <a:r>
              <a:rPr lang="cs-CZ" sz="1100" u="sng" dirty="0" smtClean="0">
                <a:hlinkClick r:id="rId2"/>
              </a:rPr>
              <a:t>podatelna@</a:t>
            </a:r>
            <a:r>
              <a:rPr lang="cs-CZ" sz="1100" u="sng" dirty="0" err="1" smtClean="0">
                <a:hlinkClick r:id="rId2"/>
              </a:rPr>
              <a:t>sbdplzenjih.cz</a:t>
            </a:r>
            <a:r>
              <a:rPr lang="cs-CZ" sz="1100" u="sng" dirty="0" smtClean="0"/>
              <a:t>, </a:t>
            </a:r>
            <a:r>
              <a:rPr lang="cs-CZ" sz="1100" dirty="0" smtClean="0"/>
              <a:t>web:</a:t>
            </a:r>
            <a:r>
              <a:rPr lang="cs-CZ" sz="1100" u="sng" dirty="0" smtClean="0"/>
              <a:t> </a:t>
            </a:r>
            <a:r>
              <a:rPr lang="cs-CZ" sz="1100" u="sng" dirty="0" smtClean="0">
                <a:hlinkClick r:id="rId3"/>
              </a:rPr>
              <a:t>www.</a:t>
            </a:r>
            <a:r>
              <a:rPr lang="cs-CZ" sz="1100" u="sng" dirty="0" err="1" smtClean="0">
                <a:hlinkClick r:id="rId3"/>
              </a:rPr>
              <a:t>sbdplzenjih.cz</a:t>
            </a:r>
            <a:endParaRPr lang="cs-CZ" sz="1100" b="1" u="sng" dirty="0" smtClean="0"/>
          </a:p>
          <a:p>
            <a:pPr algn="ctr">
              <a:buNone/>
            </a:pPr>
            <a:r>
              <a:rPr lang="cs-CZ" sz="1100" dirty="0" smtClean="0"/>
              <a:t>Zapsané v obchodním rejstříku u Krajského soudu v Plzni: oddíl Dr. XXV, vložka 31</a:t>
            </a:r>
          </a:p>
          <a:p>
            <a:pPr algn="ctr">
              <a:spcBef>
                <a:spcPts val="1800"/>
              </a:spcBef>
              <a:buNone/>
            </a:pPr>
            <a:endParaRPr lang="cs-CZ" sz="2000" dirty="0" smtClean="0"/>
          </a:p>
          <a:p>
            <a:pPr algn="ctr">
              <a:buNone/>
            </a:pPr>
            <a:r>
              <a:rPr lang="cs-CZ" sz="1100" dirty="0" smtClean="0"/>
              <a:t> </a:t>
            </a:r>
            <a:r>
              <a:rPr lang="cs-CZ" sz="2000" b="1" dirty="0" smtClean="0"/>
              <a:t>VOLEBNÍ ŘÁD </a:t>
            </a:r>
            <a:endParaRPr lang="cs-CZ" sz="2000" dirty="0" smtClean="0"/>
          </a:p>
          <a:p>
            <a:pPr algn="ctr">
              <a:buNone/>
            </a:pPr>
            <a:r>
              <a:rPr lang="cs-CZ" sz="2000" dirty="0" smtClean="0"/>
              <a:t>(návrh 29. 4. 2015 – pozvánka na SD 28.5.2015 </a:t>
            </a:r>
            <a:r>
              <a:rPr lang="cs-CZ" sz="2000" u="sng" dirty="0" smtClean="0">
                <a:solidFill>
                  <a:srgbClr val="C00000"/>
                </a:solidFill>
              </a:rPr>
              <a:t>+ úpravy</a:t>
            </a:r>
            <a:r>
              <a:rPr lang="cs-CZ" sz="2000" dirty="0" smtClean="0"/>
              <a:t>)</a:t>
            </a:r>
          </a:p>
          <a:p>
            <a:pPr algn="ctr">
              <a:spcBef>
                <a:spcPts val="2400"/>
              </a:spcBef>
              <a:buNone/>
            </a:pPr>
            <a:endParaRPr lang="cs-CZ" sz="2000" dirty="0" smtClean="0"/>
          </a:p>
          <a:p>
            <a:pPr marL="0" indent="0">
              <a:buNone/>
              <a:tabLst>
                <a:tab pos="361950" algn="l"/>
              </a:tabLst>
            </a:pPr>
            <a:r>
              <a:rPr lang="cs-CZ" sz="1800" dirty="0" smtClean="0"/>
              <a:t>	Čl</a:t>
            </a:r>
            <a:r>
              <a:rPr lang="cs-CZ" sz="1800" dirty="0"/>
              <a:t>. </a:t>
            </a:r>
            <a:r>
              <a:rPr lang="cs-CZ" sz="1800" dirty="0" smtClean="0"/>
              <a:t>4 - Návrhy </a:t>
            </a:r>
            <a:r>
              <a:rPr lang="cs-CZ" sz="1800" dirty="0"/>
              <a:t>kandidátů do představenstva a kontrolní komise družstva</a:t>
            </a:r>
          </a:p>
          <a:p>
            <a:pPr>
              <a:buNone/>
            </a:pPr>
            <a:r>
              <a:rPr lang="cs-CZ" sz="1800" dirty="0" smtClean="0"/>
              <a:t>(1)	Představenstvo </a:t>
            </a:r>
            <a:r>
              <a:rPr lang="cs-CZ" sz="1800" dirty="0"/>
              <a:t>připravuje a organizuje volby do představenstva a kontrolní komise až do ustavení volební komise na SD a vyhlašuje termíny pro předkládání kandidátek. </a:t>
            </a:r>
            <a:r>
              <a:rPr lang="cs-CZ" sz="1800" u="sng" dirty="0">
                <a:solidFill>
                  <a:srgbClr val="C00000"/>
                </a:solidFill>
              </a:rPr>
              <a:t>Představenstvo může činnosti v souvislosti s přípravou a organizací voleb do představenstva a kontrolní komise delegovat na volební komise ustavené za tímto účelem představenstvem, když počet těchto volebních komisí a počet jejích členů určuje představenstvo.</a:t>
            </a:r>
            <a:r>
              <a:rPr lang="cs-CZ" sz="1800" dirty="0">
                <a:solidFill>
                  <a:srgbClr val="C00000"/>
                </a:solidFill>
              </a:rPr>
              <a:t> </a:t>
            </a:r>
            <a:r>
              <a:rPr lang="cs-CZ" sz="1800" strike="sngStrike" dirty="0"/>
              <a:t>Volby organizovat prostřednictvím jím ustanovené volební komise.</a:t>
            </a:r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61950" algn="l"/>
              </a:tabLst>
            </a:pPr>
            <a:r>
              <a:rPr lang="cs-CZ" sz="2000" dirty="0" smtClean="0"/>
              <a:t>	Čl</a:t>
            </a:r>
            <a:r>
              <a:rPr lang="cs-CZ" sz="2000" dirty="0"/>
              <a:t>. </a:t>
            </a:r>
            <a:r>
              <a:rPr lang="cs-CZ" sz="2000" dirty="0" smtClean="0"/>
              <a:t>6 - Volby</a:t>
            </a:r>
            <a:endParaRPr lang="cs-CZ" sz="2000" dirty="0"/>
          </a:p>
          <a:p>
            <a:pPr marL="0" indent="0">
              <a:buNone/>
              <a:tabLst>
                <a:tab pos="354013" algn="l"/>
              </a:tabLst>
            </a:pPr>
            <a:r>
              <a:rPr lang="cs-CZ" sz="2000" dirty="0" smtClean="0"/>
              <a:t>(3)</a:t>
            </a:r>
            <a:r>
              <a:rPr lang="cs-CZ" sz="2000" dirty="0" smtClean="0">
                <a:solidFill>
                  <a:srgbClr val="C00000"/>
                </a:solidFill>
              </a:rPr>
              <a:t>	Na </a:t>
            </a:r>
            <a:r>
              <a:rPr lang="cs-CZ" sz="2000" dirty="0">
                <a:solidFill>
                  <a:srgbClr val="C00000"/>
                </a:solidFill>
              </a:rPr>
              <a:t>návrh volební komise může SD rozhodnout o tom, že bude hlasováno o </a:t>
            </a:r>
            <a:r>
              <a:rPr lang="cs-CZ" sz="2000" dirty="0" smtClean="0">
                <a:solidFill>
                  <a:srgbClr val="C00000"/>
                </a:solidFill>
              </a:rPr>
              <a:t>	navržených </a:t>
            </a:r>
            <a:r>
              <a:rPr lang="cs-CZ" sz="2000" dirty="0">
                <a:solidFill>
                  <a:srgbClr val="C00000"/>
                </a:solidFill>
              </a:rPr>
              <a:t>členech orgánů tzv. hromadně, tzn. že nebude provedena </a:t>
            </a:r>
            <a:r>
              <a:rPr lang="cs-CZ" sz="2000" dirty="0" smtClean="0">
                <a:solidFill>
                  <a:srgbClr val="C00000"/>
                </a:solidFill>
              </a:rPr>
              <a:t>	volba </a:t>
            </a:r>
            <a:r>
              <a:rPr lang="cs-CZ" sz="2000" dirty="0">
                <a:solidFill>
                  <a:srgbClr val="C00000"/>
                </a:solidFill>
              </a:rPr>
              <a:t>o každém kandidátovi individuálně, ale bude provedena volba členů </a:t>
            </a:r>
            <a:r>
              <a:rPr lang="cs-CZ" sz="2000" dirty="0" smtClean="0">
                <a:solidFill>
                  <a:srgbClr val="C00000"/>
                </a:solidFill>
              </a:rPr>
              <a:t>	orgánů </a:t>
            </a:r>
            <a:r>
              <a:rPr lang="cs-CZ" sz="2000" dirty="0">
                <a:solidFill>
                  <a:srgbClr val="C00000"/>
                </a:solidFill>
              </a:rPr>
              <a:t>hromadně, a to ve složení (obsazení) navrženém volební komisí.</a:t>
            </a:r>
          </a:p>
          <a:p>
            <a:pPr marL="0" lvl="0" indent="0">
              <a:buNone/>
              <a:tabLst>
                <a:tab pos="354013" algn="l"/>
              </a:tabLst>
            </a:pPr>
            <a:r>
              <a:rPr lang="cs-CZ" sz="2000" dirty="0" smtClean="0"/>
              <a:t>(6)	Při </a:t>
            </a:r>
            <a:r>
              <a:rPr lang="cs-CZ" sz="2000" dirty="0"/>
              <a:t>tajném hlasování delegát vyjadřuje svoji vůli úpravou kandidátních </a:t>
            </a:r>
            <a:r>
              <a:rPr lang="cs-CZ" sz="2000" dirty="0" smtClean="0"/>
              <a:t>	listin </a:t>
            </a:r>
            <a:r>
              <a:rPr lang="cs-CZ" sz="2000" dirty="0"/>
              <a:t>[může v nich škrtat navrhované kandidáty a doplňovat nové </a:t>
            </a:r>
            <a:r>
              <a:rPr lang="cs-CZ" sz="2000" dirty="0" smtClean="0"/>
              <a:t>	kandidáty </a:t>
            </a:r>
            <a:r>
              <a:rPr lang="cs-CZ" sz="2000" dirty="0"/>
              <a:t>na stanovený počet]. Hlasovací lístek je platný i tehdy, byly-li </a:t>
            </a:r>
            <a:r>
              <a:rPr lang="cs-CZ" sz="2000" dirty="0" smtClean="0"/>
              <a:t>	v</a:t>
            </a:r>
            <a:r>
              <a:rPr lang="cs-CZ" sz="2000" dirty="0"/>
              <a:t> něm učiněny škrty, aniž by byl připsán nový kandidát. V případě, že </a:t>
            </a:r>
            <a:r>
              <a:rPr lang="cs-CZ" sz="2000" dirty="0" smtClean="0"/>
              <a:t>	delegát </a:t>
            </a:r>
            <a:r>
              <a:rPr lang="cs-CZ" sz="2000" dirty="0"/>
              <a:t>neodevzdá hlasovací lístek, resp. </a:t>
            </a:r>
            <a:r>
              <a:rPr lang="cs-CZ" sz="2000" u="sng" dirty="0">
                <a:solidFill>
                  <a:srgbClr val="0070C0"/>
                </a:solidFill>
              </a:rPr>
              <a:t>jej</a:t>
            </a:r>
            <a:r>
              <a:rPr lang="cs-CZ" sz="2000" dirty="0"/>
              <a:t> nevhodí do volební urny, má </a:t>
            </a:r>
            <a:r>
              <a:rPr lang="cs-CZ" sz="2000" dirty="0" smtClean="0"/>
              <a:t>	se </a:t>
            </a:r>
            <a:r>
              <a:rPr lang="cs-CZ" sz="2000" dirty="0"/>
              <a:t>za to, že se zdržel hlasování</a:t>
            </a:r>
            <a:r>
              <a:rPr lang="cs-CZ" sz="2800" dirty="0"/>
              <a:t>.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cs-CZ" sz="2000" dirty="0" smtClean="0"/>
              <a:t>	Čl</a:t>
            </a:r>
            <a:r>
              <a:rPr lang="cs-CZ" sz="2000" dirty="0"/>
              <a:t>. 13 </a:t>
            </a:r>
            <a:r>
              <a:rPr lang="cs-CZ" sz="2000" dirty="0" smtClean="0"/>
              <a:t>- Volební </a:t>
            </a:r>
            <a:r>
              <a:rPr lang="cs-CZ" sz="2000" dirty="0"/>
              <a:t>právo</a:t>
            </a:r>
          </a:p>
          <a:p>
            <a:r>
              <a:rPr lang="cs-CZ" sz="2000" dirty="0" smtClean="0"/>
              <a:t>Právo </a:t>
            </a:r>
            <a:r>
              <a:rPr lang="cs-CZ" sz="2000" dirty="0"/>
              <a:t>volit delegáta ve svém volebním obvodu mají členové družstva zařazeni </a:t>
            </a:r>
            <a:r>
              <a:rPr lang="cs-CZ" sz="2000" u="sng" dirty="0">
                <a:solidFill>
                  <a:srgbClr val="0070C0"/>
                </a:solidFill>
              </a:rPr>
              <a:t>do</a:t>
            </a:r>
            <a:r>
              <a:rPr lang="cs-CZ" sz="2000" dirty="0"/>
              <a:t> tohoto volebního obvodu. Rozhodující je stav podle seznamu členů ke dni konání voleb.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  <a:spcAft>
                <a:spcPts val="4800"/>
              </a:spcAft>
              <a:buNone/>
            </a:pPr>
            <a:endParaRPr lang="cs-CZ" sz="2000" dirty="0" smtClean="0"/>
          </a:p>
          <a:p>
            <a:pPr marL="0" indent="0">
              <a:buNone/>
              <a:tabLst>
                <a:tab pos="361950" algn="l"/>
              </a:tabLst>
            </a:pPr>
            <a:r>
              <a:rPr lang="cs-CZ" sz="2400" dirty="0" smtClean="0"/>
              <a:t>	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cs-CZ" sz="2400" dirty="0"/>
              <a:t>	</a:t>
            </a:r>
            <a:r>
              <a:rPr lang="cs-CZ" sz="2400" dirty="0" smtClean="0"/>
              <a:t>Čl</a:t>
            </a:r>
            <a:r>
              <a:rPr lang="cs-CZ" sz="2400" dirty="0"/>
              <a:t>. </a:t>
            </a:r>
            <a:r>
              <a:rPr lang="cs-CZ" sz="2400" u="sng" dirty="0" smtClean="0">
                <a:solidFill>
                  <a:srgbClr val="0070C0"/>
                </a:solidFill>
              </a:rPr>
              <a:t>15</a:t>
            </a:r>
            <a:r>
              <a:rPr lang="cs-CZ" sz="2400" dirty="0" smtClean="0"/>
              <a:t> - Zánik </a:t>
            </a:r>
            <a:r>
              <a:rPr lang="cs-CZ" sz="2400" dirty="0"/>
              <a:t>funkce </a:t>
            </a:r>
            <a:r>
              <a:rPr lang="cs-CZ" sz="2400" dirty="0" smtClean="0"/>
              <a:t>delegáta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cs-CZ" sz="2400" dirty="0" smtClean="0"/>
              <a:t>	Čl</a:t>
            </a:r>
            <a:r>
              <a:rPr lang="cs-CZ" sz="2400" dirty="0"/>
              <a:t>. </a:t>
            </a:r>
            <a:r>
              <a:rPr lang="cs-CZ" sz="2400" u="sng" dirty="0" smtClean="0">
                <a:solidFill>
                  <a:srgbClr val="0070C0"/>
                </a:solidFill>
              </a:rPr>
              <a:t>16</a:t>
            </a:r>
            <a:r>
              <a:rPr lang="cs-CZ" sz="2400" dirty="0" smtClean="0"/>
              <a:t> - Závěrečná </a:t>
            </a:r>
            <a:r>
              <a:rPr lang="cs-CZ" sz="2400" dirty="0"/>
              <a:t>ustanovení</a:t>
            </a:r>
          </a:p>
          <a:p>
            <a:r>
              <a:rPr lang="cs-CZ" sz="2400" dirty="0" smtClean="0"/>
              <a:t>Tento </a:t>
            </a:r>
            <a:r>
              <a:rPr lang="cs-CZ" sz="2400" dirty="0"/>
              <a:t>volební řád byl schválen SD dne 28. 5. 2015 a tímto dnem nabývá účinnosti</a:t>
            </a:r>
            <a:r>
              <a:rPr lang="cs-CZ" sz="2400" dirty="0">
                <a:solidFill>
                  <a:srgbClr val="0070C0"/>
                </a:solidFill>
              </a:rPr>
              <a:t>. </a:t>
            </a:r>
            <a:r>
              <a:rPr lang="cs-CZ" sz="2400" u="sng" dirty="0">
                <a:solidFill>
                  <a:srgbClr val="0070C0"/>
                </a:solidFill>
              </a:rPr>
              <a:t>Dosavadní volební řád družstva z 28. 5. 2009 se ruší.</a:t>
            </a:r>
            <a:endParaRPr lang="cs-CZ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sz="2400" b="1" dirty="0"/>
              <a:t> </a:t>
            </a:r>
            <a:endParaRPr lang="cs-CZ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50</Words>
  <Application>Microsoft Office PowerPoint</Application>
  <PresentationFormat>Předvádění na obrazovce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Calibri</vt:lpstr>
      <vt:lpstr>Motiv sady Office</vt:lpstr>
      <vt:lpstr>Shromáždění delegátů 2015 Volební řád (úpravy)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Majer</dc:creator>
  <cp:lastModifiedBy>Jaroslav Majer</cp:lastModifiedBy>
  <cp:revision>5</cp:revision>
  <cp:lastPrinted>2015-05-28T10:33:20Z</cp:lastPrinted>
  <dcterms:created xsi:type="dcterms:W3CDTF">2015-05-28T08:47:13Z</dcterms:created>
  <dcterms:modified xsi:type="dcterms:W3CDTF">2015-05-28T11:32:22Z</dcterms:modified>
</cp:coreProperties>
</file>