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16C6E-DFFD-4031-9B8C-1A89275EFB3C}" type="datetimeFigureOut">
              <a:rPr lang="cs-CZ" smtClean="0"/>
              <a:t>28.5.2015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cs-CZ" sz="5500" b="1" dirty="0" smtClean="0"/>
              <a:t>Shromáždění delegátů</a:t>
            </a:r>
            <a:br>
              <a:rPr lang="cs-CZ" sz="5500" b="1" dirty="0" smtClean="0"/>
            </a:br>
            <a:r>
              <a:rPr lang="cs-CZ" sz="5500" b="1" dirty="0" smtClean="0"/>
              <a:t>2015</a:t>
            </a:r>
            <a:br>
              <a:rPr lang="cs-CZ" sz="5500" b="1" dirty="0" smtClean="0"/>
            </a:br>
            <a:r>
              <a:rPr lang="cs-CZ" sz="3600" b="1" dirty="0" smtClean="0"/>
              <a:t>Projednání úvěrů na opravy bytových domů</a:t>
            </a:r>
            <a:endParaRPr lang="cs-CZ" sz="55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Pavel </a:t>
            </a:r>
            <a:r>
              <a:rPr lang="cs-CZ" sz="2800" dirty="0" err="1" smtClean="0">
                <a:solidFill>
                  <a:schemeClr val="tx1"/>
                </a:solidFill>
              </a:rPr>
              <a:t>Hranáč</a:t>
            </a:r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Stavební bytové družstvo Plzeň - jih se sídlem v Přešticích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Hlávkova 23, 334 01 Přeštice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Shromáždění delegátů 28. 5. 2015, 18:00 hod</a:t>
            </a:r>
            <a:r>
              <a:rPr lang="cs-CZ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Velký sál Kulturního a komunitního centra v Přešticích, Masarykovo náměstí 311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1314431" cy="1284947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100" b="1" u="sng" dirty="0"/>
              <a:t>1./	Objekt: 	Merklín </a:t>
            </a:r>
            <a:r>
              <a:rPr lang="cs-CZ" sz="2100" b="1" u="sng" dirty="0" err="1"/>
              <a:t>č.p</a:t>
            </a:r>
            <a:r>
              <a:rPr lang="cs-CZ" sz="2100" b="1" u="sng" dirty="0"/>
              <a:t>. 376,  </a:t>
            </a:r>
            <a:endParaRPr lang="cs-CZ" sz="2100" dirty="0"/>
          </a:p>
          <a:p>
            <a:r>
              <a:rPr lang="cs-CZ" sz="2100" dirty="0"/>
              <a:t>Akce: 	Zateplení obvodového pláště s výměnou střešní krytiny, dokončení výměny </a:t>
            </a:r>
            <a:r>
              <a:rPr lang="cs-CZ" sz="2100" dirty="0" err="1"/>
              <a:t>otvorových</a:t>
            </a:r>
            <a:r>
              <a:rPr lang="cs-CZ" sz="2100" dirty="0"/>
              <a:t> výplní společných částí  </a:t>
            </a:r>
          </a:p>
          <a:p>
            <a:r>
              <a:rPr lang="cs-CZ" sz="2100" dirty="0"/>
              <a:t>Celkové náklady akce:     2,400.000,- Kč</a:t>
            </a:r>
          </a:p>
          <a:p>
            <a:r>
              <a:rPr lang="cs-CZ" sz="2100" dirty="0"/>
              <a:t>Stav FO:                              380.000,- Kč ( bude ponechána jako rezerva na odkup pozemků a úpravu </a:t>
            </a:r>
            <a:r>
              <a:rPr lang="cs-CZ" sz="2100" dirty="0" smtClean="0"/>
              <a:t>kanalizace)</a:t>
            </a:r>
          </a:p>
          <a:p>
            <a:r>
              <a:rPr lang="cs-CZ" sz="2100" dirty="0"/>
              <a:t>Bankovní úvěr, maximální výše pro 7 bytů: </a:t>
            </a:r>
            <a:r>
              <a:rPr lang="cs-CZ" sz="2100" b="1" dirty="0"/>
              <a:t> 	</a:t>
            </a:r>
            <a:r>
              <a:rPr lang="cs-CZ" sz="2100" dirty="0"/>
              <a:t>2,400.000,- Kč</a:t>
            </a:r>
            <a:r>
              <a:rPr lang="cs-CZ" sz="2100" b="1" dirty="0"/>
              <a:t>  </a:t>
            </a:r>
            <a:endParaRPr lang="cs-CZ" sz="2100" dirty="0"/>
          </a:p>
          <a:p>
            <a:r>
              <a:rPr lang="cs-CZ" sz="2100" dirty="0" smtClean="0"/>
              <a:t>Počet </a:t>
            </a:r>
            <a:r>
              <a:rPr lang="cs-CZ" sz="2100" dirty="0"/>
              <a:t>bytů:  7 </a:t>
            </a:r>
          </a:p>
          <a:p>
            <a:r>
              <a:rPr lang="cs-CZ" sz="2100" dirty="0"/>
              <a:t>Z toho vlastníků: 2</a:t>
            </a:r>
          </a:p>
          <a:p>
            <a:r>
              <a:rPr lang="cs-CZ" sz="2100" u="sng" dirty="0"/>
              <a:t>Vznik SVJ :</a:t>
            </a:r>
            <a:r>
              <a:rPr lang="cs-CZ" sz="2100" dirty="0"/>
              <a:t>  dle zákona č. 311/2013 Sb., poklesem </a:t>
            </a:r>
            <a:r>
              <a:rPr lang="cs-CZ" sz="2100" dirty="0" err="1"/>
              <a:t>vl</a:t>
            </a:r>
            <a:r>
              <a:rPr lang="cs-CZ" sz="2100" dirty="0"/>
              <a:t>. podílu družstva pod 50 % (cca4 byty</a:t>
            </a:r>
            <a:r>
              <a:rPr lang="cs-CZ" sz="2100" dirty="0" smtClean="0"/>
              <a:t>)</a:t>
            </a:r>
          </a:p>
          <a:p>
            <a:r>
              <a:rPr lang="cs-CZ" sz="2100" dirty="0"/>
              <a:t>Podmínkou zajištění úvěru je  schválení čerpání bankovního úvěru samosprávou domu a projednání na schůzi představenstva družstva. </a:t>
            </a:r>
          </a:p>
          <a:p>
            <a:endParaRPr lang="cs-CZ" dirty="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357166"/>
            <a:ext cx="76754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Projednání úvěrů na opravy bytových domů</a:t>
            </a:r>
            <a:b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cs-CZ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(část 1)</a:t>
            </a:r>
            <a:endParaRPr kumimoji="0" lang="cs-CZ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23" cy="837994"/>
          </a:xfrm>
          <a:prstGeom prst="rect">
            <a:avLst/>
          </a:prstGeom>
          <a:noFill/>
        </p:spPr>
      </p:pic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0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Autofit/>
          </a:bodyPr>
          <a:lstStyle/>
          <a:p>
            <a:r>
              <a:rPr lang="cs-CZ" sz="1800" dirty="0"/>
              <a:t> </a:t>
            </a:r>
            <a:r>
              <a:rPr lang="cs-CZ" sz="1800" b="1" u="sng" dirty="0" smtClean="0"/>
              <a:t>2</a:t>
            </a:r>
            <a:r>
              <a:rPr lang="cs-CZ" sz="1800" b="1" u="sng" dirty="0"/>
              <a:t>./	Objekt: 	</a:t>
            </a:r>
            <a:r>
              <a:rPr lang="cs-CZ" sz="1800" b="1" u="sng" dirty="0" err="1"/>
              <a:t>Blovice</a:t>
            </a:r>
            <a:r>
              <a:rPr lang="cs-CZ" sz="1800" b="1" u="sng" dirty="0"/>
              <a:t>  </a:t>
            </a:r>
            <a:r>
              <a:rPr lang="cs-CZ" sz="1800" b="1" u="sng" dirty="0" err="1"/>
              <a:t>čp</a:t>
            </a:r>
            <a:r>
              <a:rPr lang="cs-CZ" sz="1800" b="1" u="sng" dirty="0"/>
              <a:t>. 683,684 </a:t>
            </a:r>
            <a:endParaRPr lang="cs-CZ" sz="1800" dirty="0"/>
          </a:p>
          <a:p>
            <a:r>
              <a:rPr lang="cs-CZ" sz="1800" dirty="0"/>
              <a:t>Akce: 	Zateplení obvodového pláště a střechy, dokončení výměny </a:t>
            </a:r>
            <a:r>
              <a:rPr lang="cs-CZ" sz="1800" dirty="0" err="1"/>
              <a:t>otvorových</a:t>
            </a:r>
            <a:r>
              <a:rPr lang="cs-CZ" sz="1800" dirty="0"/>
              <a:t> výplní společných částí </a:t>
            </a:r>
          </a:p>
          <a:p>
            <a:r>
              <a:rPr lang="cs-CZ" sz="1800" dirty="0"/>
              <a:t> </a:t>
            </a:r>
            <a:r>
              <a:rPr lang="cs-CZ" sz="1800" dirty="0" smtClean="0"/>
              <a:t>Celkové </a:t>
            </a:r>
            <a:r>
              <a:rPr lang="cs-CZ" sz="1800" dirty="0"/>
              <a:t>náklady akce:     8,000.000,- Kč</a:t>
            </a:r>
          </a:p>
          <a:p>
            <a:r>
              <a:rPr lang="cs-CZ" sz="1800" dirty="0"/>
              <a:t>Stav FO:                           - 350.000,- Kč  (finanční pomoc družstva – plynová kotelna)  </a:t>
            </a:r>
          </a:p>
          <a:p>
            <a:r>
              <a:rPr lang="cs-CZ" sz="1800" dirty="0"/>
              <a:t>Bankovní úvěr, maximální výše pro 24 bytů: </a:t>
            </a:r>
            <a:r>
              <a:rPr lang="cs-CZ" sz="1800" b="1" dirty="0"/>
              <a:t> 	</a:t>
            </a:r>
            <a:r>
              <a:rPr lang="cs-CZ" sz="1800" dirty="0"/>
              <a:t>8.000.000,- Kč</a:t>
            </a:r>
            <a:r>
              <a:rPr lang="cs-CZ" sz="1800" b="1" dirty="0"/>
              <a:t>  </a:t>
            </a:r>
            <a:endParaRPr lang="cs-CZ" sz="1800" dirty="0"/>
          </a:p>
          <a:p>
            <a:r>
              <a:rPr lang="cs-CZ" sz="1800" dirty="0"/>
              <a:t>Počet bytů:  24 </a:t>
            </a:r>
          </a:p>
          <a:p>
            <a:r>
              <a:rPr lang="cs-CZ" sz="1800" dirty="0"/>
              <a:t>Z toho vlastníků: 2</a:t>
            </a:r>
          </a:p>
          <a:p>
            <a:r>
              <a:rPr lang="cs-CZ" sz="1800" u="sng" dirty="0"/>
              <a:t>Vznik SVJ :</a:t>
            </a:r>
            <a:r>
              <a:rPr lang="cs-CZ" sz="1800" dirty="0"/>
              <a:t>  dle zákona č. 311/2013 Sb., poklesem </a:t>
            </a:r>
            <a:r>
              <a:rPr lang="cs-CZ" sz="1800" dirty="0" err="1"/>
              <a:t>vl</a:t>
            </a:r>
            <a:r>
              <a:rPr lang="cs-CZ" sz="1800" dirty="0"/>
              <a:t>. podílu družstva pod 50 % (cca13 bytů)</a:t>
            </a:r>
          </a:p>
          <a:p>
            <a:r>
              <a:rPr lang="cs-CZ" sz="1800" b="1" dirty="0"/>
              <a:t> </a:t>
            </a:r>
            <a:r>
              <a:rPr lang="cs-CZ" sz="1800" dirty="0" smtClean="0"/>
              <a:t>Samospráva </a:t>
            </a:r>
            <a:r>
              <a:rPr lang="cs-CZ" sz="1800" dirty="0"/>
              <a:t>domu na členské schůzi zatím předběžně projednala komplexní revitalizaci domu, ale ještě neobjednala vypracování projektové dokumentace, po jejímž vyhotovení a zpracování cenových nabídek bude projednána výše chybějících prostředků na realizaci akce  , resp. výše bankovního úvěru. </a:t>
            </a:r>
          </a:p>
          <a:p>
            <a:r>
              <a:rPr lang="cs-CZ" sz="1800" b="1" dirty="0"/>
              <a:t> </a:t>
            </a:r>
            <a:r>
              <a:rPr lang="cs-CZ" sz="1800" dirty="0" smtClean="0"/>
              <a:t>Podmínkou </a:t>
            </a:r>
            <a:r>
              <a:rPr lang="cs-CZ" sz="1800" dirty="0"/>
              <a:t>zajištění úvěru je doplacení finanční pomoci, schválení čerpání bankovního úvěru samosprávou domu a projednání na schůzi představenstva družstva. </a:t>
            </a:r>
          </a:p>
          <a:p>
            <a:endParaRPr lang="cs-CZ" sz="20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Projednání úvěrů na opravy bytových domů</a:t>
            </a:r>
            <a:b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cs-CZ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(část 2)</a:t>
            </a:r>
            <a:endParaRPr lang="cs-CZ" sz="2800" dirty="0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0"/>
            <a:ext cx="900000" cy="900000"/>
          </a:xfrm>
          <a:prstGeom prst="rect">
            <a:avLst/>
          </a:prstGeom>
          <a:noFill/>
        </p:spPr>
      </p:pic>
      <p:pic>
        <p:nvPicPr>
          <p:cNvPr id="7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23" cy="83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Projednání úvěrů na opravy bytových domů</a:t>
            </a:r>
            <a:b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cs-CZ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(část 3)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 </a:t>
            </a:r>
            <a:r>
              <a:rPr lang="cs-CZ" sz="2200" b="1" dirty="0" smtClean="0"/>
              <a:t>K </a:t>
            </a:r>
            <a:r>
              <a:rPr lang="cs-CZ" sz="2200" b="1" dirty="0"/>
              <a:t>zajištění úvěru zástavou je nutné v souladu s § 752 ZOK doložit souhlas alespoň 2/3 členů družstva, kteří jsou nájemci dotčených bytů a to v písemné formě s úředně ověřenými podpisy !!   </a:t>
            </a:r>
            <a:endParaRPr lang="cs-CZ" sz="2200" dirty="0"/>
          </a:p>
          <a:p>
            <a:r>
              <a:rPr lang="cs-CZ" sz="2200" dirty="0"/>
              <a:t> </a:t>
            </a:r>
            <a:r>
              <a:rPr lang="cs-CZ" sz="2200" b="1" u="sng" dirty="0" smtClean="0"/>
              <a:t>Návrh </a:t>
            </a:r>
            <a:r>
              <a:rPr lang="cs-CZ" sz="2200" b="1" u="sng" dirty="0"/>
              <a:t>textu usnesení:</a:t>
            </a:r>
            <a:endParaRPr lang="cs-CZ" sz="2200" dirty="0"/>
          </a:p>
          <a:p>
            <a:r>
              <a:rPr lang="cs-CZ" sz="2200" dirty="0"/>
              <a:t>Shromáždění delegátů schvaluje zajištění úvěrů na opravy bytových  domů v Merklíně  čp.376 a </a:t>
            </a:r>
            <a:r>
              <a:rPr lang="cs-CZ" sz="2200" dirty="0" err="1"/>
              <a:t>Blovicích</a:t>
            </a:r>
            <a:r>
              <a:rPr lang="cs-CZ" sz="2200" dirty="0"/>
              <a:t>  </a:t>
            </a:r>
            <a:r>
              <a:rPr lang="cs-CZ" sz="2200" dirty="0" err="1"/>
              <a:t>čp</a:t>
            </a:r>
            <a:r>
              <a:rPr lang="cs-CZ" sz="2200" dirty="0"/>
              <a:t>. 683,684  zástavou dotčených nemovitostí a pozemků ve vlastnictví družstva.  </a:t>
            </a:r>
          </a:p>
          <a:p>
            <a:endParaRPr lang="cs-CZ" sz="2200" dirty="0" smtClean="0"/>
          </a:p>
          <a:p>
            <a:pPr>
              <a:spcBef>
                <a:spcPts val="0"/>
              </a:spcBef>
            </a:pPr>
            <a:r>
              <a:rPr lang="cs-CZ" sz="2200" dirty="0" smtClean="0"/>
              <a:t>V</a:t>
            </a:r>
            <a:r>
              <a:rPr lang="cs-CZ" sz="2200" dirty="0"/>
              <a:t> Přešticích dne:   </a:t>
            </a:r>
            <a:r>
              <a:rPr lang="cs-CZ" sz="2200" dirty="0" smtClean="0"/>
              <a:t>28.5.2015</a:t>
            </a:r>
            <a:endParaRPr lang="cs-CZ" sz="2200" dirty="0"/>
          </a:p>
          <a:p>
            <a:pPr>
              <a:spcBef>
                <a:spcPts val="0"/>
              </a:spcBef>
            </a:pPr>
            <a:r>
              <a:rPr lang="cs-CZ" sz="2200" dirty="0"/>
              <a:t>Vypracoval:   Pavel </a:t>
            </a:r>
            <a:r>
              <a:rPr lang="cs-CZ" sz="2200" dirty="0" err="1"/>
              <a:t>Hranáč</a:t>
            </a:r>
            <a:r>
              <a:rPr lang="cs-CZ" sz="2200" dirty="0"/>
              <a:t>, vedoucí TÚ</a:t>
            </a:r>
          </a:p>
          <a:p>
            <a:pPr>
              <a:spcBef>
                <a:spcPts val="0"/>
              </a:spcBef>
            </a:pPr>
            <a:r>
              <a:rPr lang="cs-CZ" sz="2200" dirty="0"/>
              <a:t>Schválil:    Jaroslav Majer, předseda představenstva 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23" cy="837994"/>
          </a:xfrm>
          <a:prstGeom prst="rect">
            <a:avLst/>
          </a:prstGeom>
          <a:noFill/>
        </p:spPr>
      </p:pic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0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</Words>
  <Application>Microsoft Office PowerPoint</Application>
  <PresentationFormat>Předvádění na obrazovce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Shromáždění delegátů 2015 Projednání úvěrů na opravy bytových domů</vt:lpstr>
      <vt:lpstr>Projednání úvěrů na opravy bytových domů (část 1)</vt:lpstr>
      <vt:lpstr>Projednání úvěrů na opravy bytových domů (část 2)</vt:lpstr>
      <vt:lpstr>Projednání úvěrů na opravy bytových domů (část 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Shromáždění delegátů 2015 Projednání úvěrů na opravy bytových domů</dc:title>
  <dc:creator>Zoubková</dc:creator>
  <cp:lastModifiedBy>Zoubková</cp:lastModifiedBy>
  <cp:revision>2</cp:revision>
  <dcterms:created xsi:type="dcterms:W3CDTF">2015-05-28T08:14:25Z</dcterms:created>
  <dcterms:modified xsi:type="dcterms:W3CDTF">2015-05-28T08:25:13Z</dcterms:modified>
</cp:coreProperties>
</file>