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6C6E-DFFD-4031-9B8C-1A89275EFB3C}" type="datetimeFigureOut">
              <a:rPr lang="cs-CZ" smtClean="0"/>
              <a:t>7. 6. 2017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BA67-2598-4236-B683-A93865EE3C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cs-CZ" sz="5500" b="1" dirty="0"/>
              <a:t>Shromáždění delegátů</a:t>
            </a:r>
            <a:br>
              <a:rPr lang="cs-CZ" sz="5500" b="1" dirty="0"/>
            </a:br>
            <a:r>
              <a:rPr lang="cs-CZ" sz="5500" b="1" dirty="0"/>
              <a:t>2017</a:t>
            </a:r>
            <a:br>
              <a:rPr lang="cs-CZ" sz="5500" b="1" dirty="0"/>
            </a:br>
            <a:r>
              <a:rPr lang="cs-CZ" sz="3600" b="1" dirty="0"/>
              <a:t>Projednání úvěrů na opravy bytových domů</a:t>
            </a:r>
            <a:endParaRPr lang="cs-CZ" sz="55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Pavel </a:t>
            </a:r>
            <a:r>
              <a:rPr lang="cs-CZ" sz="2800" dirty="0" err="1">
                <a:solidFill>
                  <a:schemeClr val="tx1"/>
                </a:solidFill>
              </a:rPr>
              <a:t>Hranáč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Stavební bytové družstvo Plzeň - jih se sídlem v Přešticích</a:t>
            </a:r>
          </a:p>
          <a:p>
            <a:r>
              <a:rPr lang="cs-CZ" b="1" dirty="0">
                <a:solidFill>
                  <a:schemeClr val="tx1"/>
                </a:solidFill>
              </a:rPr>
              <a:t>Hlávkova 23, 334 01 Přeštice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Shromáždění delegátů 1. 6. 2017, 18:00 hod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Velký sál Kulturního a komunitního centra v Přešticích, Masarykovo náměstí 311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314431" cy="1284947"/>
          </a:xfrm>
          <a:prstGeom prst="rect">
            <a:avLst/>
          </a:prstGeom>
          <a:noFill/>
        </p:spPr>
      </p:pic>
      <p:pic>
        <p:nvPicPr>
          <p:cNvPr id="5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1274"/>
            <a:ext cx="8229600" cy="5214070"/>
          </a:xfrm>
        </p:spPr>
        <p:txBody>
          <a:bodyPr>
            <a:normAutofit/>
          </a:bodyPr>
          <a:lstStyle/>
          <a:p>
            <a:r>
              <a:rPr lang="cs-CZ" sz="2100" b="1" u="sng" dirty="0"/>
              <a:t>1./	Objekt: 	Stod  č.p. 725, 726  </a:t>
            </a:r>
            <a:endParaRPr lang="cs-CZ" sz="2100" dirty="0"/>
          </a:p>
          <a:p>
            <a:r>
              <a:rPr lang="cs-CZ" sz="2100" dirty="0"/>
              <a:t>Akce: 	Zateplení obvodového pláště, rekonstrukce lodžií   </a:t>
            </a:r>
          </a:p>
          <a:p>
            <a:r>
              <a:rPr lang="cs-CZ" sz="2100" dirty="0"/>
              <a:t>Celkové náklady akce:     3,800.000,- Kč</a:t>
            </a:r>
          </a:p>
          <a:p>
            <a:r>
              <a:rPr lang="cs-CZ" sz="2100" dirty="0"/>
              <a:t>Stav FO:                                 800.000,- Kč </a:t>
            </a:r>
          </a:p>
          <a:p>
            <a:r>
              <a:rPr lang="cs-CZ" sz="2100" dirty="0"/>
              <a:t>Bankovní úvěr, maximální výše pro 24 bytů: </a:t>
            </a:r>
            <a:r>
              <a:rPr lang="cs-CZ" sz="2100" b="1" dirty="0"/>
              <a:t> 	</a:t>
            </a:r>
            <a:r>
              <a:rPr lang="cs-CZ" sz="2100" dirty="0"/>
              <a:t>3,000.000,- Kč</a:t>
            </a:r>
            <a:r>
              <a:rPr lang="cs-CZ" sz="2100" b="1" dirty="0"/>
              <a:t>  </a:t>
            </a:r>
            <a:endParaRPr lang="cs-CZ" sz="2100" dirty="0"/>
          </a:p>
          <a:p>
            <a:r>
              <a:rPr lang="cs-CZ" sz="2100" dirty="0"/>
              <a:t>Počet bytů:  24 </a:t>
            </a:r>
          </a:p>
          <a:p>
            <a:r>
              <a:rPr lang="cs-CZ" sz="2100" dirty="0"/>
              <a:t>Z toho vlastníků: 5</a:t>
            </a:r>
          </a:p>
          <a:p>
            <a:r>
              <a:rPr lang="cs-CZ" sz="2100" u="sng" dirty="0"/>
              <a:t>Vznik SVJ :</a:t>
            </a:r>
            <a:r>
              <a:rPr lang="cs-CZ" sz="2100" dirty="0"/>
              <a:t>  dle zákona č. 311/2013 Sb., poklesem </a:t>
            </a:r>
            <a:r>
              <a:rPr lang="cs-CZ" sz="2100" dirty="0" err="1"/>
              <a:t>vl</a:t>
            </a:r>
            <a:r>
              <a:rPr lang="cs-CZ" sz="2100" dirty="0"/>
              <a:t>. podílu družstva pod 50 % (cca 7 bytů). Aktuální podíl družstva činí 81,93 %.</a:t>
            </a:r>
          </a:p>
          <a:p>
            <a:r>
              <a:rPr lang="cs-CZ" sz="2100" dirty="0"/>
              <a:t>Podmínkou zajištění úvěru je doložení souhlasu vlastníků bytů se způsobem zajištěním chybějících finančních prostředků</a:t>
            </a:r>
          </a:p>
          <a:p>
            <a:r>
              <a:rPr lang="cs-CZ" sz="2100" dirty="0"/>
              <a:t>Čerpání bankovního úvěru schváleno samosprávou dne 15.3.2017</a:t>
            </a:r>
          </a:p>
          <a:p>
            <a:r>
              <a:rPr lang="cs-CZ" sz="2100" dirty="0"/>
              <a:t>Projednáno a schváleno na schůzi představ. družstva dne 26.4.2017</a:t>
            </a:r>
          </a:p>
          <a:p>
            <a:endParaRPr lang="cs-CZ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6754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Projednání úvěrů na opravy bytových domů</a:t>
            </a:r>
            <a:br>
              <a:rPr kumimoji="0" lang="cs-CZ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(část 1)</a:t>
            </a:r>
            <a:endParaRPr kumimoji="0" lang="cs-CZ" sz="28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23" cy="837994"/>
          </a:xfrm>
          <a:prstGeom prst="rect">
            <a:avLst/>
          </a:prstGeom>
          <a:noFill/>
        </p:spPr>
      </p:pic>
      <p:pic>
        <p:nvPicPr>
          <p:cNvPr id="7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cs-CZ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Projednání úvěrů na opravy bytových domů</a:t>
            </a:r>
            <a:br>
              <a:rPr kumimoji="0" lang="cs-CZ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(část 2)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 zajištění úvěru zástavou je nutné v souladu s § 752 ZOK doložit souhlas alespoň 2/3 členů družstva, kteří jsou nájemci dotčených bytů a to v písemné formě s úředně ověřenými podpisy !!   </a:t>
            </a:r>
            <a:endParaRPr lang="cs-CZ" sz="2200" dirty="0"/>
          </a:p>
          <a:p>
            <a:r>
              <a:rPr lang="cs-CZ" sz="2200" b="1" u="sng" dirty="0"/>
              <a:t>Návrh textu usnesení:</a:t>
            </a:r>
            <a:endParaRPr lang="cs-CZ" sz="2200" dirty="0"/>
          </a:p>
          <a:p>
            <a:r>
              <a:rPr lang="cs-CZ" sz="2200" dirty="0"/>
              <a:t>Shromáždění delegátů schvaluje zajištění úvěru na opravu bytového  domu ve </a:t>
            </a:r>
            <a:r>
              <a:rPr lang="cs-CZ" sz="2200" dirty="0" err="1"/>
              <a:t>Stodě</a:t>
            </a:r>
            <a:r>
              <a:rPr lang="cs-CZ" sz="2200" dirty="0"/>
              <a:t> čp. 725,726  zástavou dotčené nemovitosti a pozemků ve vlastnictví družstva.  </a:t>
            </a:r>
          </a:p>
          <a:p>
            <a:endParaRPr lang="cs-CZ" sz="2200" dirty="0"/>
          </a:p>
          <a:p>
            <a:pPr>
              <a:spcBef>
                <a:spcPts val="0"/>
              </a:spcBef>
            </a:pPr>
            <a:r>
              <a:rPr lang="cs-CZ" sz="2200" dirty="0"/>
              <a:t>V Přešticích dne:   1.6.2017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Vypracoval:   Pavel </a:t>
            </a:r>
            <a:r>
              <a:rPr lang="cs-CZ" sz="2200" dirty="0" err="1"/>
              <a:t>Hranáč</a:t>
            </a:r>
            <a:r>
              <a:rPr lang="cs-CZ" sz="2200" dirty="0"/>
              <a:t>, vedoucí TÚ</a:t>
            </a:r>
          </a:p>
          <a:p>
            <a:pPr>
              <a:spcBef>
                <a:spcPts val="0"/>
              </a:spcBef>
            </a:pPr>
            <a:r>
              <a:rPr lang="cs-CZ" sz="2200" dirty="0"/>
              <a:t>Schválil:    Jaroslav Majer, předseda představenstva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 descr="F:\Antee Praha - podklady pro web\logo SBD P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23" cy="837994"/>
          </a:xfrm>
          <a:prstGeom prst="rect">
            <a:avLst/>
          </a:prstGeom>
          <a:noFill/>
        </p:spPr>
      </p:pic>
      <p:pic>
        <p:nvPicPr>
          <p:cNvPr id="6" name="Picture 2" descr="P:\Shromáždění delegátů - příprava.doc\Příprava SD 2015\Prezentace PP 2015\logo SČMBD\clen_SCMBD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0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</Words>
  <Application>Microsoft Office PowerPoint</Application>
  <PresentationFormat>Předvádění na obrazovce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Motiv sady Office</vt:lpstr>
      <vt:lpstr>Shromáždění delegátů 2017 Projednání úvěrů na opravy bytových domů</vt:lpstr>
      <vt:lpstr>Projednání úvěrů na opravy bytových domů (část 1)</vt:lpstr>
      <vt:lpstr>Projednání úvěrů na opravy bytových domů (část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Shromáždění delegátů 2015 Projednání úvěrů na opravy bytových domů</dc:title>
  <dc:creator>Zoubková</dc:creator>
  <cp:lastModifiedBy>Pavel Hranáč</cp:lastModifiedBy>
  <cp:revision>5</cp:revision>
  <cp:lastPrinted>2017-06-07T12:22:27Z</cp:lastPrinted>
  <dcterms:created xsi:type="dcterms:W3CDTF">2015-05-28T08:14:25Z</dcterms:created>
  <dcterms:modified xsi:type="dcterms:W3CDTF">2017-06-07T12:22:31Z</dcterms:modified>
</cp:coreProperties>
</file>