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5" r:id="rId4"/>
    <p:sldId id="262" r:id="rId5"/>
    <p:sldId id="278" r:id="rId6"/>
    <p:sldId id="269" r:id="rId7"/>
    <p:sldId id="273" r:id="rId8"/>
    <p:sldId id="274" r:id="rId9"/>
    <p:sldId id="27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8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3333333333333467E-2"/>
          <c:y val="0.1466807418580639"/>
          <c:w val="0.61652388937493929"/>
          <c:h val="0.7389082794926467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Pos val="ctr"/>
            <c:showVal val="1"/>
          </c:dLbls>
          <c:cat>
            <c:strRef>
              <c:f>List1!$A$2:$A$4</c:f>
              <c:strCache>
                <c:ptCount val="3"/>
                <c:pt idx="0">
                  <c:v>Vlastníci</c:v>
                </c:pt>
                <c:pt idx="1">
                  <c:v>Družstevníci</c:v>
                </c:pt>
                <c:pt idx="2">
                  <c:v>Cizí vlastníci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0.45</c:v>
                </c:pt>
                <c:pt idx="1">
                  <c:v>0.36000000000000026</c:v>
                </c:pt>
                <c:pt idx="2">
                  <c:v>0.19000000000000014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76312882764654555"/>
          <c:y val="0.28105600894406074"/>
          <c:w val="0.20755018469913494"/>
          <c:h val="0.26480447572607008"/>
        </c:manualLayout>
      </c:layout>
    </c:legend>
    <c:plotVisOnly val="1"/>
  </c:chart>
  <c:txPr>
    <a:bodyPr/>
    <a:lstStyle/>
    <a:p>
      <a:pPr>
        <a:defRPr sz="1800"/>
      </a:pPr>
      <a:endParaRPr lang="cs-CZ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Lbls>
            <c:showVal val="1"/>
          </c:dLbls>
          <c:cat>
            <c:numRef>
              <c:f>List1!$A$2:$A$9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List1!$B$2:$B$9</c:f>
              <c:numCache>
                <c:formatCode>General</c:formatCode>
                <c:ptCount val="8"/>
                <c:pt idx="0">
                  <c:v>81</c:v>
                </c:pt>
                <c:pt idx="1">
                  <c:v>76</c:v>
                </c:pt>
                <c:pt idx="2">
                  <c:v>104</c:v>
                </c:pt>
                <c:pt idx="3">
                  <c:v>127</c:v>
                </c:pt>
                <c:pt idx="4">
                  <c:v>118</c:v>
                </c:pt>
                <c:pt idx="5">
                  <c:v>104</c:v>
                </c:pt>
                <c:pt idx="6">
                  <c:v>160</c:v>
                </c:pt>
                <c:pt idx="7">
                  <c:v>90</c:v>
                </c:pt>
              </c:numCache>
            </c:numRef>
          </c:val>
        </c:ser>
        <c:axId val="57861632"/>
        <c:axId val="57863168"/>
      </c:barChart>
      <c:catAx>
        <c:axId val="57861632"/>
        <c:scaling>
          <c:orientation val="minMax"/>
        </c:scaling>
        <c:axPos val="b"/>
        <c:numFmt formatCode="General" sourceLinked="1"/>
        <c:tickLblPos val="nextTo"/>
        <c:crossAx val="57863168"/>
        <c:crosses val="autoZero"/>
        <c:auto val="1"/>
        <c:lblAlgn val="ctr"/>
        <c:lblOffset val="100"/>
      </c:catAx>
      <c:valAx>
        <c:axId val="57863168"/>
        <c:scaling>
          <c:orientation val="minMax"/>
        </c:scaling>
        <c:axPos val="l"/>
        <c:majorGridlines/>
        <c:numFmt formatCode="General" sourceLinked="1"/>
        <c:tickLblPos val="nextTo"/>
        <c:crossAx val="57861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Vlastníci     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125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48 %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320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69 %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3.086419753086422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000" dirty="0" smtClean="0"/>
                      <a:t>206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61 %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157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71 %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276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42 %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119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73 %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en-US" sz="1000" dirty="0" smtClean="0"/>
                      <a:t>155</a:t>
                    </a:r>
                    <a:endParaRPr lang="cs-CZ" sz="1000" dirty="0" smtClean="0"/>
                  </a:p>
                  <a:p>
                    <a:pPr>
                      <a:defRPr sz="1000"/>
                    </a:pPr>
                    <a:r>
                      <a:rPr lang="cs-CZ" sz="1000" dirty="0" smtClean="0"/>
                      <a:t>57 %</a:t>
                    </a:r>
                    <a:endParaRPr lang="en-US" sz="1000" dirty="0"/>
                  </a:p>
                </c:rich>
              </c:tx>
              <c:spPr/>
              <c:showVal val="1"/>
            </c:dLbl>
            <c:dLbl>
              <c:idx val="7"/>
              <c:layout>
                <c:manualLayout>
                  <c:x val="2.9143694015996446E-3"/>
                  <c:y val="-1.403016330447244E-2"/>
                </c:manualLayout>
              </c:layout>
              <c:tx>
                <c:rich>
                  <a:bodyPr/>
                  <a:lstStyle/>
                  <a:p>
                    <a:endParaRPr lang="cs-CZ" dirty="0" smtClean="0"/>
                  </a:p>
                  <a:p>
                    <a:r>
                      <a:rPr lang="cs-CZ" sz="800" dirty="0" smtClean="0"/>
                      <a:t>37</a:t>
                    </a:r>
                  </a:p>
                  <a:p>
                    <a:r>
                      <a:rPr lang="cs-CZ" sz="800" dirty="0" smtClean="0"/>
                      <a:t>49 %</a:t>
                    </a:r>
                    <a:endParaRPr lang="en-US" sz="800" dirty="0"/>
                  </a:p>
                </c:rich>
              </c:tx>
              <c:dLblPos val="ctr"/>
              <c:showVal val="1"/>
            </c:dLbl>
            <c:delete val="1"/>
          </c:dLbls>
          <c:cat>
            <c:strRef>
              <c:f>List1!$A$2:$A$9</c:f>
              <c:strCache>
                <c:ptCount val="8"/>
                <c:pt idx="0">
                  <c:v>Blovice</c:v>
                </c:pt>
                <c:pt idx="1">
                  <c:v>Dobřany</c:v>
                </c:pt>
                <c:pt idx="2">
                  <c:v>Nepomuk</c:v>
                </c:pt>
                <c:pt idx="3">
                  <c:v>Nezvěstice</c:v>
                </c:pt>
                <c:pt idx="4">
                  <c:v>Přeštice</c:v>
                </c:pt>
                <c:pt idx="5">
                  <c:v>St. Plzenec</c:v>
                </c:pt>
                <c:pt idx="6">
                  <c:v>Stod</c:v>
                </c:pt>
                <c:pt idx="7">
                  <c:v>Štěnovice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125</c:v>
                </c:pt>
                <c:pt idx="1">
                  <c:v>320</c:v>
                </c:pt>
                <c:pt idx="2">
                  <c:v>206</c:v>
                </c:pt>
                <c:pt idx="3">
                  <c:v>157</c:v>
                </c:pt>
                <c:pt idx="4">
                  <c:v>276</c:v>
                </c:pt>
                <c:pt idx="5">
                  <c:v>119</c:v>
                </c:pt>
                <c:pt idx="6">
                  <c:v>155</c:v>
                </c:pt>
                <c:pt idx="7">
                  <c:v>37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Družstevníci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135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52 %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smtClean="0"/>
                      <a:t>143</a:t>
                    </a:r>
                    <a:endParaRPr lang="cs-CZ" sz="1000" smtClean="0"/>
                  </a:p>
                  <a:p>
                    <a:r>
                      <a:rPr lang="cs-CZ" sz="1000" smtClean="0"/>
                      <a:t>31 %</a:t>
                    </a:r>
                    <a:endParaRPr lang="en-US" sz="100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smtClean="0"/>
                      <a:t>130</a:t>
                    </a:r>
                    <a:endParaRPr lang="cs-CZ" sz="1000" smtClean="0"/>
                  </a:p>
                  <a:p>
                    <a:r>
                      <a:rPr lang="cs-CZ" sz="1000" smtClean="0"/>
                      <a:t>39 %</a:t>
                    </a:r>
                    <a:endParaRPr lang="en-US" sz="100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1.147389528188838E-7"/>
                  <c:y val="1.9642228626261426E-2"/>
                </c:manualLayout>
              </c:layout>
              <c:tx>
                <c:rich>
                  <a:bodyPr/>
                  <a:lstStyle/>
                  <a:p>
                    <a:r>
                      <a:rPr lang="en-US" sz="1000" dirty="0" smtClean="0"/>
                      <a:t>65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29 %</a:t>
                    </a:r>
                  </a:p>
                  <a:p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386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58%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00" smtClean="0"/>
                      <a:t>45</a:t>
                    </a:r>
                    <a:endParaRPr lang="cs-CZ" sz="1000" smtClean="0"/>
                  </a:p>
                  <a:p>
                    <a:r>
                      <a:rPr lang="cs-CZ" sz="1000" smtClean="0"/>
                      <a:t>27 %</a:t>
                    </a:r>
                    <a:endParaRPr lang="en-US" sz="100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000" smtClean="0"/>
                      <a:t>119</a:t>
                    </a:r>
                    <a:endParaRPr lang="cs-CZ" sz="1000" smtClean="0"/>
                  </a:p>
                  <a:p>
                    <a:r>
                      <a:rPr lang="cs-CZ" sz="1000" smtClean="0"/>
                      <a:t>43 %</a:t>
                    </a:r>
                    <a:endParaRPr lang="en-US" sz="1000"/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0"/>
                  <c:y val="-4.7702555235206327E-2"/>
                </c:manualLayout>
              </c:layout>
              <c:tx>
                <c:rich>
                  <a:bodyPr/>
                  <a:lstStyle/>
                  <a:p>
                    <a:r>
                      <a:rPr lang="en-US" sz="1000" dirty="0" smtClean="0"/>
                      <a:t>39</a:t>
                    </a:r>
                    <a:endParaRPr lang="cs-CZ" sz="1000" dirty="0" smtClean="0"/>
                  </a:p>
                  <a:p>
                    <a:r>
                      <a:rPr lang="cs-CZ" sz="1000" dirty="0" smtClean="0"/>
                      <a:t>51 %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txPr>
              <a:bodyPr rot="0" vert="horz"/>
              <a:lstStyle/>
              <a:p>
                <a:pPr>
                  <a:defRPr sz="1000"/>
                </a:pPr>
                <a:endParaRPr lang="cs-CZ"/>
              </a:p>
            </c:txPr>
            <c:dLblPos val="ctr"/>
            <c:showVal val="1"/>
          </c:dLbls>
          <c:cat>
            <c:strRef>
              <c:f>List1!$A$2:$A$9</c:f>
              <c:strCache>
                <c:ptCount val="8"/>
                <c:pt idx="0">
                  <c:v>Blovice</c:v>
                </c:pt>
                <c:pt idx="1">
                  <c:v>Dobřany</c:v>
                </c:pt>
                <c:pt idx="2">
                  <c:v>Nepomuk</c:v>
                </c:pt>
                <c:pt idx="3">
                  <c:v>Nezvěstice</c:v>
                </c:pt>
                <c:pt idx="4">
                  <c:v>Přeštice</c:v>
                </c:pt>
                <c:pt idx="5">
                  <c:v>St. Plzenec</c:v>
                </c:pt>
                <c:pt idx="6">
                  <c:v>Stod</c:v>
                </c:pt>
                <c:pt idx="7">
                  <c:v>Štěnovice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0">
                  <c:v>135</c:v>
                </c:pt>
                <c:pt idx="1">
                  <c:v>143</c:v>
                </c:pt>
                <c:pt idx="2">
                  <c:v>130</c:v>
                </c:pt>
                <c:pt idx="3">
                  <c:v>65</c:v>
                </c:pt>
                <c:pt idx="4">
                  <c:v>386</c:v>
                </c:pt>
                <c:pt idx="5">
                  <c:v>45</c:v>
                </c:pt>
                <c:pt idx="6">
                  <c:v>119</c:v>
                </c:pt>
                <c:pt idx="7">
                  <c:v>39</c:v>
                </c:pt>
              </c:numCache>
            </c:numRef>
          </c:val>
        </c:ser>
        <c:overlap val="100"/>
        <c:axId val="68645632"/>
        <c:axId val="68647168"/>
      </c:barChart>
      <c:catAx>
        <c:axId val="68645632"/>
        <c:scaling>
          <c:orientation val="minMax"/>
        </c:scaling>
        <c:axPos val="b"/>
        <c:tickLblPos val="nextTo"/>
        <c:crossAx val="68647168"/>
        <c:crosses val="autoZero"/>
        <c:auto val="1"/>
        <c:lblAlgn val="ctr"/>
        <c:lblOffset val="100"/>
      </c:catAx>
      <c:valAx>
        <c:axId val="68647168"/>
        <c:scaling>
          <c:orientation val="minMax"/>
        </c:scaling>
        <c:axPos val="l"/>
        <c:majorGridlines/>
        <c:numFmt formatCode="General" sourceLinked="1"/>
        <c:tickLblPos val="nextTo"/>
        <c:crossAx val="686456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7.6349379721241326E-2"/>
          <c:y val="4.2055359268292715E-2"/>
          <c:w val="0.7304696888533746"/>
          <c:h val="0.81574661569261631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Převod bj. a G do OV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cs-CZ"/>
              </a:p>
            </c:txPr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133</c:v>
                </c:pt>
                <c:pt idx="1">
                  <c:v>130</c:v>
                </c:pt>
                <c:pt idx="2">
                  <c:v>161</c:v>
                </c:pt>
                <c:pt idx="3">
                  <c:v>90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Poplatky do OV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dLbls>
            <c:dLbl>
              <c:idx val="0"/>
              <c:layout>
                <c:manualLayout>
                  <c:x val="-4.5741461637847118E-3"/>
                  <c:y val="-3.647842459162829E-2"/>
                </c:manualLayout>
              </c:layout>
              <c:tx>
                <c:rich>
                  <a:bodyPr/>
                  <a:lstStyle/>
                  <a:p>
                    <a:r>
                      <a:rPr lang="cs-CZ" sz="1300" dirty="0" smtClean="0"/>
                      <a:t>Poplatek do OV:</a:t>
                    </a:r>
                    <a:r>
                      <a:rPr lang="cs-CZ" sz="1300" baseline="0" dirty="0" smtClean="0"/>
                      <a:t> </a:t>
                    </a:r>
                    <a:r>
                      <a:rPr lang="en-US" sz="1300" b="1" dirty="0" smtClean="0"/>
                      <a:t>502</a:t>
                    </a:r>
                    <a:r>
                      <a:rPr lang="cs-CZ" sz="1300" dirty="0" smtClean="0"/>
                      <a:t> tis. </a:t>
                    </a:r>
                    <a:endParaRPr lang="en-US" sz="1300" dirty="0"/>
                  </a:p>
                </c:rich>
              </c:tx>
              <c:dLblPos val="inBase"/>
              <c:showVal val="1"/>
            </c:dLbl>
            <c:dLbl>
              <c:idx val="1"/>
              <c:layout>
                <c:manualLayout>
                  <c:x val="0"/>
                  <c:y val="-3.647842459162829E-2"/>
                </c:manualLayout>
              </c:layout>
              <c:tx>
                <c:rich>
                  <a:bodyPr/>
                  <a:lstStyle/>
                  <a:p>
                    <a:r>
                      <a:rPr lang="cs-CZ" sz="1300" dirty="0" smtClean="0"/>
                      <a:t>Poplatek do OV:</a:t>
                    </a:r>
                    <a:r>
                      <a:rPr lang="cs-CZ" sz="1300" baseline="0" dirty="0" smtClean="0"/>
                      <a:t> </a:t>
                    </a:r>
                    <a:r>
                      <a:rPr lang="en-US" sz="1300" b="1" dirty="0" smtClean="0"/>
                      <a:t>424</a:t>
                    </a:r>
                    <a:r>
                      <a:rPr lang="cs-CZ" sz="1300" dirty="0" smtClean="0"/>
                      <a:t> tis.</a:t>
                    </a:r>
                    <a:endParaRPr lang="en-US" sz="1300" dirty="0"/>
                  </a:p>
                </c:rich>
              </c:tx>
              <c:dLblPos val="inBase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cs-CZ" dirty="0" smtClean="0"/>
                      <a:t>Poplatek do OV: </a:t>
                    </a:r>
                    <a:r>
                      <a:rPr lang="en-US" b="1" dirty="0" smtClean="0"/>
                      <a:t>644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dLblPos val="inBase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cs-CZ" dirty="0" smtClean="0"/>
                      <a:t>Poplatek do OV: </a:t>
                    </a:r>
                    <a:r>
                      <a:rPr lang="en-US" b="1" dirty="0" smtClean="0"/>
                      <a:t>350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dLblPos val="inBase"/>
              <c:showVal val="1"/>
            </c:dLbl>
            <c:txPr>
              <a:bodyPr rot="-5400000" vert="horz"/>
              <a:lstStyle/>
              <a:p>
                <a:pPr>
                  <a:defRPr sz="1300"/>
                </a:pPr>
                <a:endParaRPr lang="cs-CZ"/>
              </a:p>
            </c:txPr>
            <c:dLblPos val="inBase"/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 formatCode="#,##0">
                  <c:v>502</c:v>
                </c:pt>
                <c:pt idx="1">
                  <c:v>424</c:v>
                </c:pt>
                <c:pt idx="2">
                  <c:v>644</c:v>
                </c:pt>
                <c:pt idx="3">
                  <c:v>350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Převod ČPP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cs-CZ"/>
              </a:p>
            </c:txPr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  <c:pt idx="0">
                  <c:v>58</c:v>
                </c:pt>
                <c:pt idx="1">
                  <c:v>41</c:v>
                </c:pt>
                <c:pt idx="2">
                  <c:v>58</c:v>
                </c:pt>
                <c:pt idx="3">
                  <c:v>40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Poplatky za PČP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 sz="1300" dirty="0" smtClean="0"/>
                      <a:t>Poplatek PČP:</a:t>
                    </a:r>
                    <a:r>
                      <a:rPr lang="cs-CZ" sz="1300" baseline="0" dirty="0" smtClean="0"/>
                      <a:t> </a:t>
                    </a:r>
                    <a:r>
                      <a:rPr lang="en-US" sz="1300" b="1" dirty="0" smtClean="0"/>
                      <a:t>109</a:t>
                    </a:r>
                    <a:r>
                      <a:rPr lang="cs-CZ" sz="1300" dirty="0" smtClean="0"/>
                      <a:t> tis.</a:t>
                    </a:r>
                    <a:endParaRPr lang="en-US" sz="1300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cs-CZ" sz="1300" dirty="0" smtClean="0"/>
                      <a:t>Poplatek PČP: </a:t>
                    </a:r>
                    <a:r>
                      <a:rPr lang="en-US" sz="1300" b="1" dirty="0" smtClean="0"/>
                      <a:t>72</a:t>
                    </a:r>
                    <a:r>
                      <a:rPr lang="cs-CZ" sz="1300" b="1" dirty="0" smtClean="0"/>
                      <a:t> </a:t>
                    </a:r>
                    <a:r>
                      <a:rPr lang="cs-CZ" sz="1300" dirty="0" smtClean="0"/>
                      <a:t>tis.</a:t>
                    </a:r>
                    <a:endParaRPr lang="en-US" sz="1300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0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Poplatek PČP:</a:t>
                    </a:r>
                    <a:r>
                      <a:rPr lang="cs-CZ" baseline="0" dirty="0" smtClean="0"/>
                      <a:t> </a:t>
                    </a:r>
                    <a:r>
                      <a:rPr lang="en-US" b="1" dirty="0" smtClean="0"/>
                      <a:t>113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524675370201985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Poplatek</a:t>
                    </a:r>
                    <a:r>
                      <a:rPr lang="cs-CZ" baseline="0" dirty="0" smtClean="0"/>
                      <a:t> PČP: </a:t>
                    </a:r>
                    <a:r>
                      <a:rPr lang="en-US" b="1" dirty="0" smtClean="0"/>
                      <a:t>59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 rot="-5400000" vert="horz"/>
              <a:lstStyle/>
              <a:p>
                <a:pPr>
                  <a:defRPr sz="1300"/>
                </a:pPr>
                <a:endParaRPr lang="cs-CZ"/>
              </a:p>
            </c:txPr>
            <c:dLblPos val="outEnd"/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List1!$E$2:$E$5</c:f>
              <c:numCache>
                <c:formatCode>General</c:formatCode>
                <c:ptCount val="4"/>
                <c:pt idx="0">
                  <c:v>109</c:v>
                </c:pt>
                <c:pt idx="1">
                  <c:v>72</c:v>
                </c:pt>
                <c:pt idx="2">
                  <c:v>113</c:v>
                </c:pt>
                <c:pt idx="3">
                  <c:v>59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Podnájmy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cs-CZ"/>
              </a:p>
            </c:txPr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List1!$F$2:$F$5</c:f>
              <c:numCache>
                <c:formatCode>General</c:formatCode>
                <c:ptCount val="4"/>
                <c:pt idx="0">
                  <c:v>56</c:v>
                </c:pt>
                <c:pt idx="1">
                  <c:v>45</c:v>
                </c:pt>
                <c:pt idx="2">
                  <c:v>47</c:v>
                </c:pt>
                <c:pt idx="3">
                  <c:v>34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Poplatky za podnájmy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 sz="1300" dirty="0" smtClean="0"/>
                      <a:t>Poplatek </a:t>
                    </a:r>
                    <a:r>
                      <a:rPr lang="cs-CZ" sz="1300" baseline="0" dirty="0" smtClean="0"/>
                      <a:t> podnájem: </a:t>
                    </a:r>
                    <a:r>
                      <a:rPr lang="en-US" sz="1300" b="1" dirty="0" smtClean="0"/>
                      <a:t>162</a:t>
                    </a:r>
                    <a:r>
                      <a:rPr lang="cs-CZ" sz="1300" dirty="0" smtClean="0"/>
                      <a:t> tis.</a:t>
                    </a:r>
                    <a:endParaRPr lang="en-US" sz="13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2.8060326608945149E-3"/>
                </c:manualLayout>
              </c:layout>
              <c:tx>
                <c:rich>
                  <a:bodyPr/>
                  <a:lstStyle/>
                  <a:p>
                    <a:r>
                      <a:rPr lang="cs-CZ" sz="1300" dirty="0" smtClean="0"/>
                      <a:t>Poplatek  podnájem: </a:t>
                    </a:r>
                    <a:r>
                      <a:rPr lang="en-US" sz="1300" b="1" dirty="0" smtClean="0"/>
                      <a:t>135</a:t>
                    </a:r>
                    <a:r>
                      <a:rPr lang="cs-CZ" sz="1300" dirty="0" smtClean="0"/>
                      <a:t> tis.</a:t>
                    </a:r>
                    <a:endParaRPr lang="en-US" sz="13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cs-CZ" dirty="0" smtClean="0"/>
                      <a:t>Poplatek podnájem: </a:t>
                    </a:r>
                    <a:r>
                      <a:rPr lang="en-US" b="1" dirty="0" smtClean="0"/>
                      <a:t>140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cs-CZ" dirty="0" smtClean="0"/>
                      <a:t>Poplatek</a:t>
                    </a:r>
                    <a:r>
                      <a:rPr lang="cs-CZ" baseline="0" dirty="0" smtClean="0"/>
                      <a:t> podnájem: </a:t>
                    </a:r>
                    <a:r>
                      <a:rPr lang="en-US" b="1" dirty="0" smtClean="0"/>
                      <a:t>135</a:t>
                    </a:r>
                    <a:r>
                      <a:rPr lang="cs-CZ" dirty="0" smtClean="0"/>
                      <a:t> tis.</a:t>
                    </a:r>
                    <a:endParaRPr lang="en-US" dirty="0"/>
                  </a:p>
                </c:rich>
              </c:tx>
              <c:showVal val="1"/>
            </c:dLbl>
            <c:txPr>
              <a:bodyPr rot="-5400000" vert="horz"/>
              <a:lstStyle/>
              <a:p>
                <a:pPr>
                  <a:defRPr sz="1300"/>
                </a:pPr>
                <a:endParaRPr lang="cs-CZ"/>
              </a:p>
            </c:txPr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List1!$G$2:$G$5</c:f>
              <c:numCache>
                <c:formatCode>General</c:formatCode>
                <c:ptCount val="4"/>
                <c:pt idx="0">
                  <c:v>162</c:v>
                </c:pt>
                <c:pt idx="1">
                  <c:v>135</c:v>
                </c:pt>
                <c:pt idx="2">
                  <c:v>140</c:v>
                </c:pt>
                <c:pt idx="3">
                  <c:v>135</c:v>
                </c:pt>
              </c:numCache>
            </c:numRef>
          </c:val>
        </c:ser>
        <c:axId val="68764416"/>
        <c:axId val="68765952"/>
      </c:barChart>
      <c:catAx>
        <c:axId val="68764416"/>
        <c:scaling>
          <c:orientation val="minMax"/>
        </c:scaling>
        <c:axPos val="b"/>
        <c:numFmt formatCode="General" sourceLinked="1"/>
        <c:tickLblPos val="nextTo"/>
        <c:crossAx val="68765952"/>
        <c:crosses val="autoZero"/>
        <c:auto val="1"/>
        <c:lblAlgn val="ctr"/>
        <c:lblOffset val="100"/>
      </c:catAx>
      <c:valAx>
        <c:axId val="68765952"/>
        <c:scaling>
          <c:orientation val="minMax"/>
        </c:scaling>
        <c:axPos val="l"/>
        <c:majorGridlines/>
        <c:numFmt formatCode="General" sourceLinked="1"/>
        <c:tickLblPos val="nextTo"/>
        <c:crossAx val="68764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327187651041955"/>
          <c:y val="0.13727642050984509"/>
          <c:w val="0.16137008049085422"/>
          <c:h val="0.72264090537196168"/>
        </c:manualLayout>
      </c:layout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8"/>
  <c:chart>
    <c:plotArea>
      <c:layout>
        <c:manualLayout>
          <c:layoutTarget val="inner"/>
          <c:xMode val="edge"/>
          <c:yMode val="edge"/>
          <c:x val="7.0911708953047534E-2"/>
          <c:y val="4.2055359268292715E-2"/>
          <c:w val="0.91211298240497718"/>
          <c:h val="0.82416471367529964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3.6478424591628346E-2"/>
                </c:manualLayout>
              </c:layout>
              <c:tx>
                <c:rich>
                  <a:bodyPr/>
                  <a:lstStyle/>
                  <a:p>
                    <a:r>
                      <a:rPr lang="cs-CZ" sz="1000" b="0" i="0" u="none" strike="noStrike" baseline="0" dirty="0" smtClean="0"/>
                      <a:t>(</a:t>
                    </a:r>
                    <a:r>
                      <a:rPr lang="cs-CZ" sz="1000" b="0" i="0" u="none" strike="noStrike" baseline="0" dirty="0" err="1" smtClean="0"/>
                      <a:t>revit</a:t>
                    </a:r>
                    <a:r>
                      <a:rPr lang="cs-CZ" sz="1000" b="0" i="0" u="none" strike="noStrike" baseline="0" dirty="0" smtClean="0"/>
                      <a:t>. </a:t>
                    </a:r>
                    <a:br>
                      <a:rPr lang="cs-CZ" sz="1000" b="0" i="0" u="none" strike="noStrike" baseline="0" dirty="0" smtClean="0"/>
                    </a:br>
                    <a:r>
                      <a:rPr lang="cs-CZ" sz="1000" b="0" i="0" u="none" strike="noStrike" baseline="0" dirty="0" smtClean="0"/>
                      <a:t>okna)</a:t>
                    </a:r>
                    <a:endParaRPr lang="cs-CZ" sz="1000" dirty="0" smtClean="0"/>
                  </a:p>
                  <a:p>
                    <a:r>
                      <a:rPr lang="en-US" dirty="0" smtClean="0"/>
                      <a:t>39,15</a:t>
                    </a:r>
                    <a:r>
                      <a:rPr lang="cs-CZ" dirty="0" smtClean="0"/>
                      <a:t> </a:t>
                    </a:r>
                    <a:br>
                      <a:rPr lang="cs-CZ" dirty="0" smtClean="0"/>
                    </a:br>
                    <a:endParaRPr lang="en-US" sz="1000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3.0864197530864204E-3"/>
                  <c:y val="-5.612065321788976E-3"/>
                </c:manualLayout>
              </c:layout>
              <c:showVal val="1"/>
            </c:dLbl>
            <c:showVal val="1"/>
          </c:dLbls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List1!$B$2:$B$10</c:f>
              <c:numCache>
                <c:formatCode>General</c:formatCode>
                <c:ptCount val="9"/>
                <c:pt idx="0">
                  <c:v>19.7</c:v>
                </c:pt>
                <c:pt idx="1">
                  <c:v>28</c:v>
                </c:pt>
                <c:pt idx="2">
                  <c:v>39.15</c:v>
                </c:pt>
                <c:pt idx="3">
                  <c:v>26.82</c:v>
                </c:pt>
                <c:pt idx="4">
                  <c:v>26.17</c:v>
                </c:pt>
                <c:pt idx="5">
                  <c:v>22.650000000000006</c:v>
                </c:pt>
                <c:pt idx="6">
                  <c:v>34.46</c:v>
                </c:pt>
                <c:pt idx="7">
                  <c:v>38.11</c:v>
                </c:pt>
                <c:pt idx="8">
                  <c:v>36.120000000000012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dLbls>
            <c:dLbl>
              <c:idx val="6"/>
              <c:layout>
                <c:manualLayout>
                  <c:x val="3.0864197530864204E-3"/>
                  <c:y val="-1.403016330447244E-2"/>
                </c:manualLayout>
              </c:layout>
              <c:tx>
                <c:rich>
                  <a:bodyPr rot="-5400000" vert="horz"/>
                  <a:lstStyle/>
                  <a:p>
                    <a:pPr>
                      <a:defRPr sz="1200"/>
                    </a:pPr>
                    <a:r>
                      <a:rPr lang="cs-CZ" sz="1200" dirty="0" smtClean="0"/>
                      <a:t>Výtahy: 18,2 </a:t>
                    </a:r>
                    <a:endParaRPr lang="en-US" sz="1200" dirty="0"/>
                  </a:p>
                </c:rich>
              </c:tx>
              <c:spPr/>
              <c:dLblPos val="ctr"/>
              <c:showVal val="1"/>
            </c:dLbl>
            <c:dLbl>
              <c:idx val="7"/>
              <c:layout/>
              <c:tx>
                <c:rich>
                  <a:bodyPr rot="-5400000" vert="horz"/>
                  <a:lstStyle/>
                  <a:p>
                    <a:pPr>
                      <a:defRPr sz="1200"/>
                    </a:pPr>
                    <a:r>
                      <a:rPr lang="cs-CZ" sz="1200" dirty="0" smtClean="0"/>
                      <a:t>Výtahy: </a:t>
                    </a:r>
                    <a:r>
                      <a:rPr lang="en-US" sz="1200" dirty="0" smtClean="0"/>
                      <a:t>16</a:t>
                    </a:r>
                    <a:endParaRPr lang="en-US" sz="1200" dirty="0"/>
                  </a:p>
                </c:rich>
              </c:tx>
              <c:spPr/>
              <c:dLblPos val="ctr"/>
              <c:showVal val="1"/>
            </c:dLbl>
            <c:dLbl>
              <c:idx val="8"/>
              <c:layout/>
              <c:tx>
                <c:rich>
                  <a:bodyPr rot="-5400000" vert="horz"/>
                  <a:lstStyle/>
                  <a:p>
                    <a:pPr>
                      <a:defRPr/>
                    </a:pPr>
                    <a:r>
                      <a:rPr lang="cs-CZ" sz="1200" dirty="0" smtClean="0"/>
                      <a:t>Revitalizace ZU: </a:t>
                    </a:r>
                    <a:r>
                      <a:rPr lang="en-US" sz="1200" dirty="0" smtClean="0"/>
                      <a:t>23,</a:t>
                    </a:r>
                    <a:r>
                      <a:rPr lang="cs-CZ" sz="1200" dirty="0" smtClean="0"/>
                      <a:t>3</a:t>
                    </a:r>
                    <a:endParaRPr lang="en-US" sz="1200" dirty="0"/>
                  </a:p>
                </c:rich>
              </c:tx>
              <c:spPr/>
              <c:dLblPos val="ctr"/>
              <c:showVal val="1"/>
            </c:dLbl>
            <c:showVal val="1"/>
          </c:dLbls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List1!$C$2:$C$10</c:f>
              <c:numCache>
                <c:formatCode>General</c:formatCode>
                <c:ptCount val="9"/>
                <c:pt idx="6">
                  <c:v>18.2</c:v>
                </c:pt>
                <c:pt idx="7">
                  <c:v>16</c:v>
                </c:pt>
                <c:pt idx="8">
                  <c:v>23.3</c:v>
                </c:pt>
              </c:numCache>
            </c:numRef>
          </c:val>
        </c:ser>
        <c:axId val="70218880"/>
        <c:axId val="70220416"/>
      </c:barChart>
      <c:catAx>
        <c:axId val="70218880"/>
        <c:scaling>
          <c:orientation val="minMax"/>
        </c:scaling>
        <c:axPos val="b"/>
        <c:numFmt formatCode="General" sourceLinked="1"/>
        <c:tickLblPos val="nextTo"/>
        <c:crossAx val="70220416"/>
        <c:crosses val="autoZero"/>
        <c:auto val="1"/>
        <c:lblAlgn val="ctr"/>
        <c:lblOffset val="100"/>
      </c:catAx>
      <c:valAx>
        <c:axId val="70220416"/>
        <c:scaling>
          <c:orientation val="minMax"/>
        </c:scaling>
        <c:axPos val="l"/>
        <c:majorGridlines/>
        <c:numFmt formatCode="General" sourceLinked="1"/>
        <c:tickLblPos val="nextTo"/>
        <c:crossAx val="70218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Dlužníci celkem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List1!$B$2:$B$10</c:f>
              <c:numCache>
                <c:formatCode>General</c:formatCode>
                <c:ptCount val="9"/>
                <c:pt idx="0">
                  <c:v>300</c:v>
                </c:pt>
                <c:pt idx="1">
                  <c:v>320</c:v>
                </c:pt>
                <c:pt idx="2">
                  <c:v>270</c:v>
                </c:pt>
                <c:pt idx="3">
                  <c:v>220</c:v>
                </c:pt>
                <c:pt idx="4">
                  <c:v>240</c:v>
                </c:pt>
                <c:pt idx="5">
                  <c:v>125</c:v>
                </c:pt>
                <c:pt idx="6">
                  <c:v>200</c:v>
                </c:pt>
                <c:pt idx="7">
                  <c:v>490</c:v>
                </c:pt>
                <c:pt idx="8">
                  <c:v>560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 toho nájemci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7"/>
              <c:layout>
                <c:manualLayout>
                  <c:x val="3.0864197530864204E-3"/>
                  <c:y val="1.1224130643578013E-2"/>
                </c:manualLayout>
              </c:layout>
              <c:showVal val="1"/>
            </c:dLbl>
            <c:dLbl>
              <c:idx val="8"/>
              <c:layout>
                <c:manualLayout>
                  <c:x val="4.6296296296296311E-3"/>
                  <c:y val="8.4180979826835155E-3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cs-CZ"/>
              </a:p>
            </c:txPr>
            <c:showVal val="1"/>
          </c:dLbls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List1!$C$2:$C$10</c:f>
              <c:numCache>
                <c:formatCode>General</c:formatCode>
                <c:ptCount val="9"/>
                <c:pt idx="7">
                  <c:v>280</c:v>
                </c:pt>
                <c:pt idx="8">
                  <c:v>336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 toho vlastníci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7"/>
              <c:layout>
                <c:manualLayout>
                  <c:x val="4.6296296296296311E-3"/>
                  <c:y val="1.1224130643577962E-2"/>
                </c:manualLayout>
              </c:layout>
              <c:spPr/>
              <c:txPr>
                <a:bodyPr/>
                <a:lstStyle/>
                <a:p>
                  <a:pPr>
                    <a:defRPr sz="1000"/>
                  </a:pPr>
                  <a:endParaRPr lang="cs-CZ"/>
                </a:p>
              </c:txPr>
              <c:showVal val="1"/>
            </c:dLbl>
            <c:dLbl>
              <c:idx val="8"/>
              <c:layout>
                <c:manualLayout>
                  <c:x val="6.1728395061728392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/>
                  </a:pPr>
                  <a:endParaRPr lang="cs-CZ"/>
                </a:p>
              </c:txPr>
              <c:showVal val="1"/>
            </c:dLbl>
            <c:showVal val="1"/>
          </c:dLbls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List1!$D$2:$D$10</c:f>
              <c:numCache>
                <c:formatCode>General</c:formatCode>
                <c:ptCount val="9"/>
                <c:pt idx="7">
                  <c:v>210</c:v>
                </c:pt>
                <c:pt idx="8">
                  <c:v>224</c:v>
                </c:pt>
              </c:numCache>
            </c:numRef>
          </c:val>
        </c:ser>
        <c:axId val="70363008"/>
        <c:axId val="70364544"/>
      </c:barChart>
      <c:catAx>
        <c:axId val="70363008"/>
        <c:scaling>
          <c:orientation val="minMax"/>
        </c:scaling>
        <c:axPos val="b"/>
        <c:numFmt formatCode="General" sourceLinked="1"/>
        <c:tickLblPos val="nextTo"/>
        <c:crossAx val="70364544"/>
        <c:crosses val="autoZero"/>
        <c:auto val="1"/>
        <c:lblAlgn val="ctr"/>
        <c:lblOffset val="100"/>
      </c:catAx>
      <c:valAx>
        <c:axId val="70364544"/>
        <c:scaling>
          <c:orientation val="minMax"/>
        </c:scaling>
        <c:axPos val="l"/>
        <c:majorGridlines/>
        <c:numFmt formatCode="General" sourceLinked="1"/>
        <c:tickLblPos val="nextTo"/>
        <c:crossAx val="703630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Fin. prostř. SBD</c:v>
                </c:pt>
              </c:strCache>
            </c:strRef>
          </c:tx>
          <c:dLbls>
            <c:showVal val="1"/>
          </c:dLbls>
          <c:cat>
            <c:numRef>
              <c:f>List1!$A$2:$A$9</c:f>
              <c:numCache>
                <c:formatCode>General</c:formatCode>
                <c:ptCount val="8"/>
                <c:pt idx="0">
                  <c:v>1993</c:v>
                </c:pt>
                <c:pt idx="1">
                  <c:v>1998</c:v>
                </c:pt>
                <c:pt idx="2">
                  <c:v>2003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List1!$B$2:$B$9</c:f>
              <c:numCache>
                <c:formatCode>General</c:formatCode>
                <c:ptCount val="8"/>
                <c:pt idx="0">
                  <c:v>3.7</c:v>
                </c:pt>
                <c:pt idx="1">
                  <c:v>22.2</c:v>
                </c:pt>
                <c:pt idx="2">
                  <c:v>43</c:v>
                </c:pt>
                <c:pt idx="3">
                  <c:v>76</c:v>
                </c:pt>
                <c:pt idx="4">
                  <c:v>84.7</c:v>
                </c:pt>
                <c:pt idx="5">
                  <c:v>82.5</c:v>
                </c:pt>
                <c:pt idx="6">
                  <c:v>84.4</c:v>
                </c:pt>
                <c:pt idx="7">
                  <c:v>92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Hrubý výnos</c:v>
                </c:pt>
              </c:strCache>
            </c:strRef>
          </c:tx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2,162</a:t>
                    </a:r>
                    <a:r>
                      <a:rPr lang="cs-CZ" sz="1400" dirty="0" smtClean="0"/>
                      <a:t> =</a:t>
                    </a:r>
                    <a:r>
                      <a:rPr lang="cs-CZ" sz="1400" baseline="0" dirty="0" smtClean="0"/>
                      <a:t> 2,55 %</a:t>
                    </a:r>
                    <a:endParaRPr lang="en-US" sz="1400" dirty="0"/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1,601</a:t>
                    </a:r>
                    <a:r>
                      <a:rPr lang="cs-CZ" sz="1400" dirty="0" smtClean="0"/>
                      <a:t> = 1,94 %</a:t>
                    </a:r>
                    <a:endParaRPr lang="en-US" sz="1400" dirty="0"/>
                  </a:p>
                </c:rich>
              </c:tx>
              <c:dLblPos val="outEnd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1,459</a:t>
                    </a:r>
                    <a:r>
                      <a:rPr lang="cs-CZ" sz="1400" dirty="0" smtClean="0"/>
                      <a:t> = 1,73 %</a:t>
                    </a:r>
                    <a:endParaRPr lang="en-US" sz="1400" dirty="0"/>
                  </a:p>
                </c:rich>
              </c:tx>
              <c:dLblPos val="outEnd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2,468</a:t>
                    </a:r>
                    <a:r>
                      <a:rPr lang="cs-CZ" sz="1400" dirty="0" smtClean="0"/>
                      <a:t> = 2, 68 %</a:t>
                    </a:r>
                    <a:endParaRPr lang="en-US" sz="1400" dirty="0"/>
                  </a:p>
                </c:rich>
              </c:tx>
              <c:dLblPos val="outEnd"/>
              <c:showVal val="1"/>
            </c:dLbl>
            <c:txPr>
              <a:bodyPr rot="-5400000" vert="horz"/>
              <a:lstStyle/>
              <a:p>
                <a:pPr>
                  <a:defRPr sz="1400"/>
                </a:pPr>
                <a:endParaRPr lang="cs-CZ"/>
              </a:p>
            </c:txPr>
            <c:dLblPos val="outEnd"/>
            <c:showVal val="1"/>
          </c:dLbls>
          <c:cat>
            <c:numRef>
              <c:f>List1!$A$2:$A$9</c:f>
              <c:numCache>
                <c:formatCode>General</c:formatCode>
                <c:ptCount val="8"/>
                <c:pt idx="0">
                  <c:v>1993</c:v>
                </c:pt>
                <c:pt idx="1">
                  <c:v>1998</c:v>
                </c:pt>
                <c:pt idx="2">
                  <c:v>2003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List1!$C$2:$C$9</c:f>
              <c:numCache>
                <c:formatCode>General</c:formatCode>
                <c:ptCount val="8"/>
                <c:pt idx="4">
                  <c:v>2.1619999999999999</c:v>
                </c:pt>
                <c:pt idx="5">
                  <c:v>1.601</c:v>
                </c:pt>
                <c:pt idx="6">
                  <c:v>1.4589999999999996</c:v>
                </c:pt>
                <c:pt idx="7">
                  <c:v>2.468</c:v>
                </c:pt>
              </c:numCache>
            </c:numRef>
          </c:val>
        </c:ser>
        <c:axId val="70488832"/>
        <c:axId val="70490368"/>
      </c:barChart>
      <c:catAx>
        <c:axId val="70488832"/>
        <c:scaling>
          <c:orientation val="minMax"/>
        </c:scaling>
        <c:axPos val="b"/>
        <c:numFmt formatCode="General" sourceLinked="1"/>
        <c:tickLblPos val="nextTo"/>
        <c:crossAx val="70490368"/>
        <c:crosses val="autoZero"/>
        <c:auto val="1"/>
        <c:lblAlgn val="ctr"/>
        <c:lblOffset val="100"/>
      </c:catAx>
      <c:valAx>
        <c:axId val="70490368"/>
        <c:scaling>
          <c:orientation val="minMax"/>
        </c:scaling>
        <c:axPos val="l"/>
        <c:majorGridlines/>
        <c:numFmt formatCode="General" sourceLinked="1"/>
        <c:tickLblPos val="nextTo"/>
        <c:crossAx val="70488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6.3195659570331492E-2"/>
          <c:y val="4.2055359268292715E-2"/>
          <c:w val="0.69595168659473161"/>
          <c:h val="0.81574661569261631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Nedělitel. fond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cs-CZ"/>
              </a:p>
            </c:txPr>
            <c:showVal val="1"/>
          </c:dLbls>
          <c:cat>
            <c:numRef>
              <c:f>List1!$A$2:$A$11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List1!$B$2:$B$11</c:f>
              <c:numCache>
                <c:formatCode>General</c:formatCode>
                <c:ptCount val="10"/>
                <c:pt idx="0">
                  <c:v>8.3480000000000008</c:v>
                </c:pt>
                <c:pt idx="1">
                  <c:v>8.3480000000000008</c:v>
                </c:pt>
                <c:pt idx="2">
                  <c:v>8.3480000000000008</c:v>
                </c:pt>
                <c:pt idx="3">
                  <c:v>8.3480000000000008</c:v>
                </c:pt>
                <c:pt idx="4">
                  <c:v>8.3480000000000008</c:v>
                </c:pt>
                <c:pt idx="5">
                  <c:v>8.548</c:v>
                </c:pt>
                <c:pt idx="6">
                  <c:v>8.7479999999999993</c:v>
                </c:pt>
                <c:pt idx="7">
                  <c:v>8.7479999999999993</c:v>
                </c:pt>
                <c:pt idx="8">
                  <c:v>8.8470000000000013</c:v>
                </c:pt>
                <c:pt idx="9">
                  <c:v>9.0470000000000006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Nerozděl. zisk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cs-CZ"/>
              </a:p>
            </c:txPr>
            <c:showVal val="1"/>
          </c:dLbls>
          <c:cat>
            <c:numRef>
              <c:f>List1!$A$2:$A$11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List1!$C$2:$C$11</c:f>
              <c:numCache>
                <c:formatCode>General</c:formatCode>
                <c:ptCount val="10"/>
                <c:pt idx="1">
                  <c:v>1.2</c:v>
                </c:pt>
                <c:pt idx="2">
                  <c:v>1.3</c:v>
                </c:pt>
                <c:pt idx="3">
                  <c:v>1.4</c:v>
                </c:pt>
                <c:pt idx="4">
                  <c:v>1.7</c:v>
                </c:pt>
                <c:pt idx="5">
                  <c:v>2</c:v>
                </c:pt>
                <c:pt idx="6">
                  <c:v>2.2000000000000002</c:v>
                </c:pt>
                <c:pt idx="7">
                  <c:v>2.2000000000000002</c:v>
                </c:pt>
                <c:pt idx="8">
                  <c:v>2.2000000000000002</c:v>
                </c:pt>
                <c:pt idx="9">
                  <c:v>2.2000000000000002</c:v>
                </c:pt>
              </c:numCache>
            </c:numRef>
          </c:val>
        </c:ser>
        <c:axId val="70627712"/>
        <c:axId val="70629248"/>
      </c:barChart>
      <c:catAx>
        <c:axId val="70627712"/>
        <c:scaling>
          <c:orientation val="minMax"/>
        </c:scaling>
        <c:axPos val="b"/>
        <c:numFmt formatCode="General" sourceLinked="1"/>
        <c:tickLblPos val="nextTo"/>
        <c:crossAx val="70629248"/>
        <c:crosses val="autoZero"/>
        <c:auto val="1"/>
        <c:lblAlgn val="ctr"/>
        <c:lblOffset val="100"/>
      </c:catAx>
      <c:valAx>
        <c:axId val="70629248"/>
        <c:scaling>
          <c:orientation val="minMax"/>
        </c:scaling>
        <c:axPos val="l"/>
        <c:majorGridlines/>
        <c:numFmt formatCode="General" sourceLinked="1"/>
        <c:tickLblPos val="nextTo"/>
        <c:crossAx val="706277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0.73785</cdr:x>
      <cdr:y>0.62706</cdr:y>
    </cdr:from>
    <cdr:to>
      <cdr:x>0.96355</cdr:x>
      <cdr:y>0.85675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072230" y="2714644"/>
          <a:ext cx="1857388" cy="99432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6F54D-A612-4C80-B8A3-1363B69530B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17537-1388-472A-8C55-7BBE23C919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D5987-2B11-43FC-A58B-3CF913ACFDB1}" type="datetimeFigureOut">
              <a:rPr lang="cs-CZ" smtClean="0"/>
              <a:pPr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1D0C9-4A7F-4A3F-B53A-9A96B38963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rmAutofit/>
          </a:bodyPr>
          <a:lstStyle/>
          <a:p>
            <a:r>
              <a:rPr lang="cs-CZ" sz="6700" dirty="0" smtClean="0"/>
              <a:t>Zpráva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3200" dirty="0" smtClean="0"/>
              <a:t>o činnosti představenstva, hospodaření družstva za rok 2012  a návrh hospodářsko-finančního plánu na rok 2013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786190"/>
            <a:ext cx="8229600" cy="2643206"/>
          </a:xfrm>
        </p:spPr>
        <p:txBody>
          <a:bodyPr/>
          <a:lstStyle/>
          <a:p>
            <a:pPr algn="ctr">
              <a:buNone/>
            </a:pPr>
            <a:r>
              <a:rPr lang="cs-CZ" sz="2000" dirty="0" smtClean="0"/>
              <a:t>Jaroslav Majer</a:t>
            </a:r>
          </a:p>
          <a:p>
            <a:pPr algn="ctr">
              <a:buNone/>
            </a:pPr>
            <a:r>
              <a:rPr lang="cs-CZ" sz="2400" b="1" dirty="0" smtClean="0"/>
              <a:t>Stavební bytové družstvo Plzeň - jih se sídlem v Přešticích</a:t>
            </a:r>
          </a:p>
          <a:p>
            <a:pPr algn="ctr">
              <a:buNone/>
            </a:pPr>
            <a:r>
              <a:rPr lang="cs-CZ" sz="2400" b="1" dirty="0" smtClean="0"/>
              <a:t>Hlávkova 23, 334 01 Přeštice</a:t>
            </a:r>
          </a:p>
          <a:p>
            <a:pPr algn="ctr">
              <a:buNone/>
            </a:pPr>
            <a:endParaRPr lang="cs-CZ" sz="2400" b="1" dirty="0" smtClean="0"/>
          </a:p>
          <a:p>
            <a:pPr algn="ctr">
              <a:buNone/>
            </a:pPr>
            <a:r>
              <a:rPr lang="cs-CZ" sz="2400" dirty="0" smtClean="0"/>
              <a:t>Shromáždění delegátů 31. 10. 2013 18:00 hod</a:t>
            </a:r>
            <a:r>
              <a:rPr lang="cs-CZ" sz="2400" b="1" dirty="0" smtClean="0"/>
              <a:t>.</a:t>
            </a:r>
          </a:p>
          <a:p>
            <a:pPr algn="ctr">
              <a:buNone/>
            </a:pPr>
            <a:r>
              <a:rPr lang="cs-CZ" sz="1800" dirty="0" smtClean="0"/>
              <a:t>Velký sál Kulturního a komunitního centra v Přešticích, Masarykovo náměstí 311</a:t>
            </a:r>
          </a:p>
          <a:p>
            <a:pPr algn="ctr">
              <a:buNone/>
            </a:pPr>
            <a:endParaRPr lang="cs-CZ" sz="2400" b="1" dirty="0"/>
          </a:p>
        </p:txBody>
      </p:sp>
      <p:pic>
        <p:nvPicPr>
          <p:cNvPr id="2050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1143000" cy="1143000"/>
          </a:xfrm>
          <a:prstGeom prst="rect">
            <a:avLst/>
          </a:prstGeom>
          <a:noFill/>
        </p:spPr>
      </p:pic>
      <p:cxnSp>
        <p:nvCxnSpPr>
          <p:cNvPr id="8" name="Přímá spojovací čára 7"/>
          <p:cNvCxnSpPr/>
          <p:nvPr/>
        </p:nvCxnSpPr>
        <p:spPr>
          <a:xfrm rot="16200000" flipV="1">
            <a:off x="3643306" y="5572140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Hospodaření družstva za rok 2012</a:t>
            </a:r>
            <a:r>
              <a:rPr lang="cs-CZ" sz="3200" b="1" u="sng" dirty="0" smtClean="0"/>
              <a:t/>
            </a:r>
            <a:br>
              <a:rPr lang="cs-CZ" sz="3200" b="1" u="sng" dirty="0" smtClean="0"/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b="1" dirty="0" smtClean="0"/>
              <a:t> </a:t>
            </a:r>
            <a:endParaRPr lang="cs-CZ" b="1" u="sng" dirty="0" smtClean="0"/>
          </a:p>
          <a:p>
            <a:pPr marL="1438275" indent="-1438275">
              <a:buNone/>
            </a:pPr>
            <a:r>
              <a:rPr lang="cs-CZ" sz="5600" dirty="0" smtClean="0"/>
              <a:t>Náklady  ……………. 	20,526.663,81 Kč  (plán 2012 :  17.483.645,--  Kč)</a:t>
            </a:r>
          </a:p>
          <a:p>
            <a:pPr>
              <a:buNone/>
              <a:tabLst>
                <a:tab pos="1438275" algn="l"/>
              </a:tabLst>
            </a:pPr>
            <a:r>
              <a:rPr lang="cs-CZ" sz="5600" dirty="0" smtClean="0"/>
              <a:t>Výnosy  ……………...	21,616.054,17 Kč  (plán 2012 :  18.126.952,--  Kč)</a:t>
            </a:r>
          </a:p>
          <a:p>
            <a:pPr>
              <a:buNone/>
              <a:tabLst>
                <a:tab pos="1438275" algn="l"/>
              </a:tabLst>
            </a:pPr>
            <a:endParaRPr lang="cs-CZ" sz="5600" dirty="0" smtClean="0"/>
          </a:p>
          <a:p>
            <a:pPr>
              <a:buNone/>
            </a:pPr>
            <a:r>
              <a:rPr lang="cs-CZ" sz="5600" b="1" u="sng" dirty="0" smtClean="0"/>
              <a:t>Hospodářský výsledek po účetní závěrce za rok 2012</a:t>
            </a:r>
            <a:r>
              <a:rPr lang="cs-CZ" sz="5600" u="sng" dirty="0" smtClean="0"/>
              <a:t>: </a:t>
            </a:r>
          </a:p>
          <a:p>
            <a:pPr>
              <a:buNone/>
            </a:pPr>
            <a:r>
              <a:rPr lang="cs-CZ" sz="5600" dirty="0" smtClean="0"/>
              <a:t>+1,434.240,36 Kč hrubého,  daň 344.850,- Kč </a:t>
            </a:r>
          </a:p>
          <a:p>
            <a:pPr>
              <a:buNone/>
            </a:pPr>
            <a:r>
              <a:rPr lang="cs-CZ" sz="5600" u="sng" dirty="0" smtClean="0"/>
              <a:t>+ 1.089.390,36 Kč po zdanění</a:t>
            </a:r>
            <a:endParaRPr lang="cs-CZ" sz="5600" dirty="0" smtClean="0"/>
          </a:p>
          <a:p>
            <a:pPr>
              <a:buNone/>
            </a:pPr>
            <a:r>
              <a:rPr lang="cs-CZ" sz="5600" b="1" dirty="0" smtClean="0"/>
              <a:t> </a:t>
            </a:r>
            <a:endParaRPr lang="cs-CZ" sz="5600" dirty="0" smtClean="0"/>
          </a:p>
          <a:p>
            <a:pPr>
              <a:buNone/>
            </a:pPr>
            <a:r>
              <a:rPr lang="cs-CZ" sz="5600" b="1" u="sng" dirty="0" smtClean="0"/>
              <a:t>Stavy fondů k 31.12.2012:</a:t>
            </a:r>
            <a:endParaRPr lang="cs-CZ" sz="5600" dirty="0" smtClean="0"/>
          </a:p>
          <a:p>
            <a:pPr>
              <a:buNone/>
              <a:tabLst>
                <a:tab pos="4305300" algn="r"/>
              </a:tabLst>
            </a:pPr>
            <a:r>
              <a:rPr lang="cs-CZ" sz="5600" dirty="0" smtClean="0"/>
              <a:t>- nedělitelný fond	8,847.732,25  Kč</a:t>
            </a:r>
          </a:p>
          <a:p>
            <a:pPr marL="0" indent="0" algn="just" defTabSz="1028700">
              <a:buFontTx/>
              <a:buChar char="-"/>
              <a:tabLst>
                <a:tab pos="4305300" algn="r"/>
                <a:tab pos="4486275" algn="l"/>
              </a:tabLst>
            </a:pPr>
            <a:r>
              <a:rPr lang="cs-CZ" sz="5600" dirty="0" smtClean="0"/>
              <a:t>ostatní statutární fondy	177.948,10  Kč 	 </a:t>
            </a:r>
            <a:r>
              <a:rPr lang="cs-CZ" sz="5200" dirty="0" smtClean="0"/>
              <a:t>(sociální fond, </a:t>
            </a:r>
            <a:r>
              <a:rPr lang="cs-CZ" sz="5200" dirty="0" err="1" smtClean="0"/>
              <a:t>fond</a:t>
            </a:r>
            <a:r>
              <a:rPr lang="cs-CZ" sz="5200" dirty="0" smtClean="0"/>
              <a:t> odměn)</a:t>
            </a:r>
          </a:p>
          <a:p>
            <a:pPr defTabSz="952500">
              <a:buNone/>
              <a:tabLst>
                <a:tab pos="4305300" algn="r"/>
              </a:tabLst>
            </a:pPr>
            <a:r>
              <a:rPr lang="cs-CZ" sz="5600" dirty="0" smtClean="0"/>
              <a:t>- účet nerozděleného zisku 	2,200.000,00  Kč</a:t>
            </a:r>
          </a:p>
          <a:p>
            <a:pPr indent="3514725">
              <a:buNone/>
            </a:pPr>
            <a:r>
              <a:rPr lang="cs-CZ" b="1" dirty="0" smtClean="0"/>
              <a:t> </a:t>
            </a:r>
            <a:endParaRPr lang="cs-CZ" b="1" u="sng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b="1" u="sng" dirty="0" smtClean="0"/>
          </a:p>
          <a:p>
            <a:pPr>
              <a:buNone/>
            </a:pPr>
            <a:r>
              <a:rPr lang="cs-CZ" dirty="0" smtClean="0"/>
              <a:t> </a:t>
            </a:r>
            <a:endParaRPr lang="cs-CZ" b="1" u="sng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pPr marL="1257300" algn="l"/>
            <a:r>
              <a:rPr lang="cs-CZ" sz="3500" b="1" dirty="0" smtClean="0"/>
              <a:t>	</a:t>
            </a:r>
            <a:br>
              <a:rPr lang="cs-CZ" sz="3500" b="1" dirty="0" smtClean="0"/>
            </a:br>
            <a:r>
              <a:rPr lang="cs-CZ" sz="3300" b="1" dirty="0" smtClean="0"/>
              <a:t>Návrh na rozdělení </a:t>
            </a:r>
            <a:r>
              <a:rPr lang="cs-CZ" sz="3300" b="1" dirty="0" err="1" smtClean="0"/>
              <a:t>hosp</a:t>
            </a:r>
            <a:r>
              <a:rPr lang="cs-CZ" sz="3300" b="1" dirty="0" smtClean="0"/>
              <a:t>. výsledku</a:t>
            </a:r>
            <a:br>
              <a:rPr lang="cs-CZ" sz="3300" b="1" dirty="0" smtClean="0"/>
            </a:br>
            <a:r>
              <a:rPr lang="cs-CZ" sz="3300" b="1" dirty="0" smtClean="0"/>
              <a:t>družstva za rok 2012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lvl="0">
              <a:buNone/>
              <a:tabLst>
                <a:tab pos="6096000" algn="r"/>
              </a:tabLst>
            </a:pPr>
            <a:endParaRPr lang="cs-CZ" sz="2000" dirty="0" smtClean="0"/>
          </a:p>
          <a:p>
            <a:pPr lvl="0">
              <a:buNone/>
              <a:tabLst>
                <a:tab pos="6096000" algn="r"/>
              </a:tabLst>
            </a:pPr>
            <a:r>
              <a:rPr lang="cs-CZ" sz="2000" dirty="0" smtClean="0"/>
              <a:t>do fondu bytového hospodářství ..……………..	739.390,36 Kč</a:t>
            </a:r>
            <a:endParaRPr lang="cs-CZ" sz="2000" b="1" u="sng" dirty="0" smtClean="0"/>
          </a:p>
          <a:p>
            <a:pPr lvl="0">
              <a:buNone/>
              <a:tabLst>
                <a:tab pos="6096000" algn="r"/>
              </a:tabLst>
            </a:pPr>
            <a:r>
              <a:rPr lang="cs-CZ" sz="2000" dirty="0" smtClean="0"/>
              <a:t>do sociálního fondu …………………………..……….	150.000,--  Kč		</a:t>
            </a:r>
            <a:endParaRPr lang="cs-CZ" sz="2000" b="1" u="sng" dirty="0" smtClean="0"/>
          </a:p>
          <a:p>
            <a:pPr lvl="0">
              <a:buNone/>
              <a:tabLst>
                <a:tab pos="6096000" algn="r"/>
              </a:tabLst>
            </a:pPr>
            <a:r>
              <a:rPr lang="cs-CZ" sz="2000" dirty="0" smtClean="0"/>
              <a:t>do nedělitelného fondu………………………………   200.000,--  Kč</a:t>
            </a:r>
            <a:endParaRPr lang="cs-CZ" sz="2000" b="1" u="sng" dirty="0" smtClean="0"/>
          </a:p>
          <a:p>
            <a:pPr>
              <a:buNone/>
            </a:pPr>
            <a:r>
              <a:rPr lang="cs-CZ" sz="2000" dirty="0" smtClean="0"/>
              <a:t>      </a:t>
            </a:r>
            <a:endParaRPr lang="cs-CZ" sz="2000" b="1" u="sng" dirty="0" smtClean="0"/>
          </a:p>
          <a:p>
            <a:pPr>
              <a:buNone/>
              <a:tabLst>
                <a:tab pos="6096000" algn="r"/>
              </a:tabLst>
            </a:pPr>
            <a:r>
              <a:rPr lang="cs-CZ" sz="2000" dirty="0" smtClean="0"/>
              <a:t>Odměny pro samosprávy a obvodové komise 	 365.000,-- Kč</a:t>
            </a:r>
            <a:endParaRPr lang="cs-CZ" sz="2000" b="1" u="sng" dirty="0" smtClean="0"/>
          </a:p>
          <a:p>
            <a:pPr>
              <a:buNone/>
              <a:tabLst>
                <a:tab pos="6096000" algn="r"/>
              </a:tabLst>
            </a:pPr>
            <a:r>
              <a:rPr lang="cs-CZ" sz="2000" dirty="0" smtClean="0"/>
              <a:t>Funkcionářské odměny ………………………………	240.000,-- Kč</a:t>
            </a:r>
            <a:endParaRPr lang="cs-CZ" sz="2000" b="1" u="sng" dirty="0" smtClean="0"/>
          </a:p>
          <a:p>
            <a:endParaRPr lang="cs-CZ" dirty="0"/>
          </a:p>
        </p:txBody>
      </p:sp>
      <p:pic>
        <p:nvPicPr>
          <p:cNvPr id="4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52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1076325" algn="l"/>
              </a:tabLst>
            </a:pPr>
            <a:r>
              <a:rPr lang="cs-CZ" sz="3000" b="1" dirty="0" smtClean="0"/>
              <a:t> 	Hospodářsko-finanční plán na rok 2013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  <a:tabLst>
                <a:tab pos="7981950" algn="r"/>
              </a:tabLst>
            </a:pPr>
            <a:r>
              <a:rPr lang="cs-CZ" sz="2000" dirty="0" smtClean="0"/>
              <a:t>celkové náklady družstva ……………………………………………………	20,400.945,--  Kč</a:t>
            </a:r>
          </a:p>
          <a:p>
            <a:pPr lvl="0">
              <a:buNone/>
              <a:tabLst>
                <a:tab pos="7981950" algn="r"/>
              </a:tabLst>
            </a:pPr>
            <a:r>
              <a:rPr lang="cs-CZ" sz="2000" dirty="0" smtClean="0"/>
              <a:t>celkové výnosy družstva  ……………………………………………………	21,235.840,--  Kč</a:t>
            </a:r>
          </a:p>
          <a:p>
            <a:pPr lvl="0">
              <a:buNone/>
              <a:tabLst>
                <a:tab pos="7981950" algn="r"/>
              </a:tabLst>
            </a:pPr>
            <a:r>
              <a:rPr lang="cs-CZ" sz="2000" dirty="0" smtClean="0"/>
              <a:t>hrubý hospodářský výsledek ……………………………………………… 	    834.895,--  Kč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>
              <a:buNone/>
              <a:tabLst>
                <a:tab pos="7981950" algn="r"/>
              </a:tabLst>
            </a:pPr>
            <a:r>
              <a:rPr lang="cs-CZ" sz="2000" dirty="0" smtClean="0"/>
              <a:t>Plán středisek bytového a tepelného hospodářství jako vyrovnaný, </a:t>
            </a:r>
          </a:p>
          <a:p>
            <a:pPr>
              <a:buNone/>
              <a:tabLst>
                <a:tab pos="7981950" algn="r"/>
              </a:tabLst>
            </a:pPr>
            <a:r>
              <a:rPr lang="cs-CZ" sz="2000" dirty="0" smtClean="0"/>
              <a:t>tj. v nákladech a výnosech: 	12,211.000,-- Kč</a:t>
            </a:r>
          </a:p>
          <a:p>
            <a:pPr>
              <a:buNone/>
              <a:tabLst>
                <a:tab pos="7981950" algn="r"/>
              </a:tabLst>
            </a:pPr>
            <a:r>
              <a:rPr lang="cs-CZ" sz="2000" dirty="0" smtClean="0"/>
              <a:t>-  z toho bytové hospodářství ……………………………………………. 	1,716.000,-- Kč</a:t>
            </a:r>
          </a:p>
          <a:p>
            <a:pPr>
              <a:buNone/>
              <a:tabLst>
                <a:tab pos="7981950" algn="r"/>
              </a:tabLst>
            </a:pPr>
            <a:r>
              <a:rPr lang="cs-CZ" sz="2000" dirty="0" smtClean="0"/>
              <a:t>-  z toho tepelné hospodářství ……………………………………………	10,495.000,-- Kč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  <p:pic>
        <p:nvPicPr>
          <p:cNvPr id="4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52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Počet bytů ve správě družstva</a:t>
            </a:r>
            <a:endParaRPr lang="cs-CZ" sz="30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4329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438275" algn="l"/>
            <a:r>
              <a:rPr lang="cs-CZ" sz="3000" b="1" dirty="0" smtClean="0"/>
              <a:t>Převody bytů do vlastnictví </a:t>
            </a:r>
            <a:br>
              <a:rPr lang="cs-CZ" sz="3000" b="1" dirty="0" smtClean="0"/>
            </a:br>
            <a:r>
              <a:rPr lang="cs-CZ" sz="3000" b="1" dirty="0" smtClean="0"/>
              <a:t>v období 2005 až 2012</a:t>
            </a:r>
            <a:endParaRPr lang="cs-CZ" sz="3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8"/>
            <a:ext cx="1143000" cy="11430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57300" algn="l"/>
            <a:r>
              <a:rPr lang="cs-CZ" sz="3000" b="1" dirty="0" smtClean="0"/>
              <a:t>Počet převedených bytů do vlastnictví </a:t>
            </a:r>
            <a:br>
              <a:rPr lang="cs-CZ" sz="3000" b="1" dirty="0" smtClean="0"/>
            </a:br>
            <a:r>
              <a:rPr lang="cs-CZ" sz="3000" b="1" dirty="0" smtClean="0"/>
              <a:t>k 31. 12. 2012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1600" dirty="0" smtClean="0"/>
              <a:t>Družstevníci celkem: 1062 </a:t>
            </a:r>
            <a:r>
              <a:rPr lang="cs-CZ" sz="1600" dirty="0" err="1" smtClean="0"/>
              <a:t>bj</a:t>
            </a:r>
            <a:r>
              <a:rPr lang="cs-CZ" sz="1600" dirty="0" smtClean="0"/>
              <a:t>. (43 %), vlastníci celkem 1395 </a:t>
            </a:r>
            <a:r>
              <a:rPr lang="cs-CZ" sz="1600" dirty="0" err="1" smtClean="0"/>
              <a:t>bj</a:t>
            </a:r>
            <a:r>
              <a:rPr lang="cs-CZ" sz="1600" dirty="0" smtClean="0"/>
              <a:t>. (57 %)</a:t>
            </a:r>
            <a:endParaRPr lang="cs-CZ" sz="1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85720" y="1714488"/>
          <a:ext cx="871543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143000" cy="10715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marL="1257300" algn="l"/>
            <a:r>
              <a:rPr lang="cs-CZ" sz="2500" b="1" dirty="0" smtClean="0"/>
              <a:t>Poplatky za převod </a:t>
            </a:r>
            <a:r>
              <a:rPr lang="cs-CZ" sz="2500" b="1" dirty="0" err="1" smtClean="0"/>
              <a:t>bj</a:t>
            </a:r>
            <a:r>
              <a:rPr lang="cs-CZ" sz="2500" b="1" dirty="0" smtClean="0"/>
              <a:t>. do OV, za převod ČPP </a:t>
            </a:r>
            <a:br>
              <a:rPr lang="cs-CZ" sz="2500" b="1" dirty="0" smtClean="0"/>
            </a:br>
            <a:r>
              <a:rPr lang="cs-CZ" sz="2500" b="1" dirty="0" smtClean="0"/>
              <a:t>a za podnájem </a:t>
            </a:r>
            <a:r>
              <a:rPr lang="cs-CZ" sz="2500" b="1" dirty="0" err="1" smtClean="0"/>
              <a:t>bj</a:t>
            </a:r>
            <a:r>
              <a:rPr lang="cs-CZ" sz="2500" b="1" dirty="0" smtClean="0"/>
              <a:t>. (v tis. Kč)</a:t>
            </a:r>
            <a:endParaRPr lang="cs-CZ" sz="25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32964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57300" algn="l"/>
            <a:r>
              <a:rPr lang="cs-CZ" sz="2500" b="1" dirty="0" smtClean="0"/>
              <a:t>Objem oprav a rekonstrukcí vč. drobné údržby</a:t>
            </a:r>
            <a:br>
              <a:rPr lang="cs-CZ" sz="2500" b="1" dirty="0" smtClean="0"/>
            </a:br>
            <a:r>
              <a:rPr lang="cs-CZ" sz="2500" b="1" dirty="0" smtClean="0"/>
              <a:t>- srovnání za období 2004 až 2012 (v mil. Kč)	</a:t>
            </a:r>
            <a:r>
              <a:rPr lang="cs-CZ" sz="2500" dirty="0" smtClean="0"/>
              <a:t> </a:t>
            </a:r>
            <a:endParaRPr lang="cs-CZ" sz="25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57300" algn="l"/>
            <a:r>
              <a:rPr lang="cs-CZ" sz="2500" b="1" dirty="0" smtClean="0"/>
              <a:t>Dlužníci: členové-nájemci a vlastníci </a:t>
            </a:r>
            <a:br>
              <a:rPr lang="cs-CZ" sz="2500" b="1" dirty="0" smtClean="0"/>
            </a:br>
            <a:r>
              <a:rPr lang="cs-CZ" sz="2500" b="1" dirty="0" smtClean="0"/>
              <a:t>v družstevních domech </a:t>
            </a:r>
            <a:r>
              <a:rPr lang="cs-CZ" sz="2000" dirty="0" smtClean="0"/>
              <a:t>(průměr v roce v tis. Kč</a:t>
            </a:r>
            <a:r>
              <a:rPr lang="cs-CZ" sz="2500" dirty="0" smtClean="0"/>
              <a:t>)</a:t>
            </a:r>
            <a:endParaRPr lang="cs-CZ" sz="25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57300" algn="l"/>
            <a:r>
              <a:rPr lang="cs-CZ" sz="2500" b="1" dirty="0" smtClean="0"/>
              <a:t>Finanční prostředky na účtech družstva (v mil. Kč)</a:t>
            </a:r>
            <a:endParaRPr lang="cs-CZ" sz="25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57300" indent="-1257300" algn="l"/>
            <a:r>
              <a:rPr lang="cs-CZ" dirty="0" smtClean="0"/>
              <a:t>	</a:t>
            </a:r>
            <a:r>
              <a:rPr lang="cs-CZ" sz="3100" b="1" dirty="0" smtClean="0"/>
              <a:t>Nedělitelný fond a nerozdělený zisk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(v mil. Kč)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F:\Antee Praha - podklady pro web\logo SBD P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1285876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266</Words>
  <Application>Microsoft Office PowerPoint</Application>
  <PresentationFormat>Předvádění na obrazovce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Zpráva  o činnosti představenstva, hospodaření družstva za rok 2012  a návrh hospodářsko-finančního plánu na rok 2013</vt:lpstr>
      <vt:lpstr>Počet bytů ve správě družstva</vt:lpstr>
      <vt:lpstr>Převody bytů do vlastnictví  v období 2005 až 2012</vt:lpstr>
      <vt:lpstr>Počet převedených bytů do vlastnictví  k 31. 12. 2012 Družstevníci celkem: 1062 bj. (43 %), vlastníci celkem 1395 bj. (57 %)</vt:lpstr>
      <vt:lpstr>Poplatky za převod bj. do OV, za převod ČPP  a za podnájem bj. (v tis. Kč)</vt:lpstr>
      <vt:lpstr>Objem oprav a rekonstrukcí vč. drobné údržby - srovnání za období 2004 až 2012 (v mil. Kč)  </vt:lpstr>
      <vt:lpstr>Dlužníci: členové-nájemci a vlastníci  v družstevních domech (průměr v roce v tis. Kč)</vt:lpstr>
      <vt:lpstr>Finanční prostředky na účtech družstva (v mil. Kč)</vt:lpstr>
      <vt:lpstr> Nedělitelný fond a nerozdělený zisk  (v mil. Kč)</vt:lpstr>
      <vt:lpstr>Hospodaření družstva za rok 2012 </vt:lpstr>
      <vt:lpstr>  Návrh na rozdělení hosp. výsledku družstva za rok 2012 </vt:lpstr>
      <vt:lpstr>  Hospodářsko-finanční plán na rok 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Majer</cp:lastModifiedBy>
  <cp:revision>51</cp:revision>
  <dcterms:created xsi:type="dcterms:W3CDTF">2013-10-27T21:02:56Z</dcterms:created>
  <dcterms:modified xsi:type="dcterms:W3CDTF">2013-10-31T11:34:28Z</dcterms:modified>
</cp:coreProperties>
</file>