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79" r:id="rId3"/>
    <p:sldId id="260" r:id="rId4"/>
    <p:sldId id="265" r:id="rId5"/>
    <p:sldId id="262" r:id="rId6"/>
    <p:sldId id="278" r:id="rId7"/>
    <p:sldId id="269" r:id="rId8"/>
    <p:sldId id="273" r:id="rId9"/>
    <p:sldId id="274" r:id="rId10"/>
    <p:sldId id="275" r:id="rId11"/>
    <p:sldId id="266" r:id="rId12"/>
    <p:sldId id="267" r:id="rId13"/>
    <p:sldId id="268" r:id="rId14"/>
  </p:sldIdLst>
  <p:sldSz cx="9144000" cy="6858000" type="screen4x3"/>
  <p:notesSz cx="6784975" cy="9906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0">
          <p15:clr>
            <a:srgbClr val="A4A3A4"/>
          </p15:clr>
        </p15:guide>
        <p15:guide id="4" pos="21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59" autoAdjust="0"/>
    <p:restoredTop sz="94654" autoAdjust="0"/>
  </p:normalViewPr>
  <p:slideViewPr>
    <p:cSldViewPr>
      <p:cViewPr varScale="1">
        <p:scale>
          <a:sx n="114" d="100"/>
          <a:sy n="114" d="100"/>
        </p:scale>
        <p:origin x="211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  <p:guide orient="horz" pos="3120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Graf%20v%20aplikaci%20Microsoft%20Office%20PowerPoint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7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igada\Documents\prezentace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92495382521731E-2"/>
          <c:y val="7.9336044063993749E-2"/>
          <c:w val="0.6673329201905317"/>
          <c:h val="0.7318926380971362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7687174458218281"/>
          <c:y val="0.18818138813773175"/>
          <c:w val="0.17572697112114591"/>
          <c:h val="0.27334200898542482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876093613298394E-2"/>
          <c:y val="4.2055359268292666E-2"/>
          <c:w val="0.92928499562554678"/>
          <c:h val="0.735342927583209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Nedělitel. fond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List1!$A$2:$A$15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List1!$B$2:$B$15</c:f>
              <c:numCache>
                <c:formatCode>General</c:formatCode>
                <c:ptCount val="14"/>
                <c:pt idx="0">
                  <c:v>8.3480000000000008</c:v>
                </c:pt>
                <c:pt idx="1">
                  <c:v>8.3480000000000008</c:v>
                </c:pt>
                <c:pt idx="2">
                  <c:v>8.3480000000000008</c:v>
                </c:pt>
                <c:pt idx="3">
                  <c:v>8.3480000000000008</c:v>
                </c:pt>
                <c:pt idx="4">
                  <c:v>8.3480000000000008</c:v>
                </c:pt>
                <c:pt idx="5">
                  <c:v>8.548</c:v>
                </c:pt>
                <c:pt idx="6">
                  <c:v>8.7479999999999993</c:v>
                </c:pt>
                <c:pt idx="7">
                  <c:v>8.7479999999999993</c:v>
                </c:pt>
                <c:pt idx="8">
                  <c:v>8.8469999999999995</c:v>
                </c:pt>
                <c:pt idx="9">
                  <c:v>9.0470000000000006</c:v>
                </c:pt>
                <c:pt idx="10">
                  <c:v>9.1869999999999994</c:v>
                </c:pt>
                <c:pt idx="11">
                  <c:v>9.1869999999999994</c:v>
                </c:pt>
                <c:pt idx="12">
                  <c:v>9.1869999999999994</c:v>
                </c:pt>
                <c:pt idx="13">
                  <c:v>9.3870000000000005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3F-4702-AB3D-A67A842E27EB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Nerozděl. zisk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2,2             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3F-4702-AB3D-A67A842E27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List1!$A$2:$A$15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List1!$C$2:$C$15</c:f>
              <c:numCache>
                <c:formatCode>General</c:formatCode>
                <c:ptCount val="14"/>
                <c:pt idx="1">
                  <c:v>1.2</c:v>
                </c:pt>
                <c:pt idx="2">
                  <c:v>1.3</c:v>
                </c:pt>
                <c:pt idx="3">
                  <c:v>1.4</c:v>
                </c:pt>
                <c:pt idx="4">
                  <c:v>1.7</c:v>
                </c:pt>
                <c:pt idx="5">
                  <c:v>2</c:v>
                </c:pt>
                <c:pt idx="6">
                  <c:v>2.2000000000000002</c:v>
                </c:pt>
                <c:pt idx="7">
                  <c:v>2.2000000000000002</c:v>
                </c:pt>
                <c:pt idx="8">
                  <c:v>2.2000000000000002</c:v>
                </c:pt>
                <c:pt idx="9">
                  <c:v>2.2000000000000002</c:v>
                </c:pt>
                <c:pt idx="10">
                  <c:v>2.2000000000000002</c:v>
                </c:pt>
                <c:pt idx="11">
                  <c:v>2.2000000000000002</c:v>
                </c:pt>
                <c:pt idx="12">
                  <c:v>2.2000000000000002</c:v>
                </c:pt>
                <c:pt idx="13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3F-4702-AB3D-A67A842E27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098048"/>
        <c:axId val="62120320"/>
      </c:barChart>
      <c:catAx>
        <c:axId val="62098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2120320"/>
        <c:crosses val="autoZero"/>
        <c:auto val="1"/>
        <c:lblAlgn val="ctr"/>
        <c:lblOffset val="100"/>
        <c:noMultiLvlLbl val="0"/>
      </c:catAx>
      <c:valAx>
        <c:axId val="62120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2098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795483377077918"/>
          <c:y val="0.84818619009652507"/>
          <c:w val="0.53898961067366746"/>
          <c:h val="0.1439754242992609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399606809073075E-2"/>
          <c:y val="0.18152792510956864"/>
          <c:w val="0.49894133166896926"/>
          <c:h val="0.48251959978930137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Lbls>
            <c:dLbl>
              <c:idx val="0"/>
              <c:layout>
                <c:manualLayout>
                  <c:x val="-0.18415824803215941"/>
                  <c:y val="1.132797053720859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04-4493-8F0B-8839675537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Vlastníci</c:v>
                </c:pt>
                <c:pt idx="1">
                  <c:v>Družstevníci</c:v>
                </c:pt>
                <c:pt idx="2">
                  <c:v>Cizí vlastníci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1487</c:v>
                </c:pt>
                <c:pt idx="1">
                  <c:v>877</c:v>
                </c:pt>
                <c:pt idx="2">
                  <c:v>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D2-45D0-90F6-193ACAC77B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508783929565615"/>
          <c:y val="0.19688455883390069"/>
          <c:w val="0.36491216070434385"/>
          <c:h val="0.43327487078171045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70227808326787E-2"/>
          <c:y val="0.21614753904504416"/>
          <c:w val="0.47920653673200508"/>
          <c:h val="0.49018079425766869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Lbls>
            <c:dLbl>
              <c:idx val="0"/>
              <c:layout>
                <c:manualLayout>
                  <c:x val="-0.19310476214039624"/>
                  <c:y val="3.263240559341805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06-4B1A-8C25-9F875317E0C1}"/>
                </c:ext>
              </c:extLst>
            </c:dLbl>
            <c:dLbl>
              <c:idx val="1"/>
              <c:layout>
                <c:manualLayout>
                  <c:x val="0.14790679837447668"/>
                  <c:y val="-0.1055000560576845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06-4B1A-8C25-9F875317E0C1}"/>
                </c:ext>
              </c:extLst>
            </c:dLbl>
            <c:dLbl>
              <c:idx val="2"/>
              <c:layout>
                <c:manualLayout>
                  <c:x val="0.11996610400133609"/>
                  <c:y val="0.1243417651008393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06-4B1A-8C25-9F875317E0C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vlastníci</c:v>
                </c:pt>
                <c:pt idx="1">
                  <c:v>družstevníci</c:v>
                </c:pt>
                <c:pt idx="2">
                  <c:v>cizí vlastníci</c:v>
                </c:pt>
                <c:pt idx="3">
                  <c:v>celkem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1480</c:v>
                </c:pt>
                <c:pt idx="1">
                  <c:v>835</c:v>
                </c:pt>
                <c:pt idx="2">
                  <c:v>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06-4B1A-8C25-9F875317E0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1746262471315205"/>
          <c:y val="0.23932523989658525"/>
          <c:w val="0.34797335329156126"/>
          <c:h val="0.4677579735412790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List1!$B$2:$B$13</c:f>
              <c:numCache>
                <c:formatCode>General</c:formatCode>
                <c:ptCount val="12"/>
                <c:pt idx="0">
                  <c:v>81</c:v>
                </c:pt>
                <c:pt idx="1">
                  <c:v>76</c:v>
                </c:pt>
                <c:pt idx="2">
                  <c:v>104</c:v>
                </c:pt>
                <c:pt idx="3">
                  <c:v>127</c:v>
                </c:pt>
                <c:pt idx="4">
                  <c:v>118</c:v>
                </c:pt>
                <c:pt idx="5">
                  <c:v>104</c:v>
                </c:pt>
                <c:pt idx="6">
                  <c:v>160</c:v>
                </c:pt>
                <c:pt idx="7">
                  <c:v>90</c:v>
                </c:pt>
                <c:pt idx="8">
                  <c:v>73</c:v>
                </c:pt>
                <c:pt idx="9">
                  <c:v>76</c:v>
                </c:pt>
                <c:pt idx="10">
                  <c:v>42</c:v>
                </c:pt>
                <c:pt idx="1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69-4D21-8B1A-CF2D2BFBED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117952"/>
        <c:axId val="61119488"/>
      </c:barChart>
      <c:catAx>
        <c:axId val="61117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1119488"/>
        <c:crosses val="autoZero"/>
        <c:auto val="1"/>
        <c:lblAlgn val="ctr"/>
        <c:lblOffset val="100"/>
        <c:noMultiLvlLbl val="0"/>
      </c:catAx>
      <c:valAx>
        <c:axId val="61119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117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166399338971568E-2"/>
          <c:y val="4.2055359268292666E-2"/>
          <c:w val="0.7120858850976961"/>
          <c:h val="0.678992956858026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Vlastníci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1.1224130643578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E7-4E09-B230-A734AD7B3D0B}"/>
                </c:ext>
              </c:extLst>
            </c:dLbl>
            <c:dLbl>
              <c:idx val="2"/>
              <c:layout>
                <c:manualLayout>
                  <c:x val="3.0864197530864369E-3"/>
                  <c:y val="-3.0866359269839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E7-4E09-B230-A734AD7B3D0B}"/>
                </c:ext>
              </c:extLst>
            </c:dLbl>
            <c:dLbl>
              <c:idx val="3"/>
              <c:layout>
                <c:manualLayout>
                  <c:x val="0"/>
                  <c:y val="-4.2090489913417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E7-4E09-B230-A734AD7B3D0B}"/>
                </c:ext>
              </c:extLst>
            </c:dLbl>
            <c:dLbl>
              <c:idx val="4"/>
              <c:layout>
                <c:manualLayout>
                  <c:x val="0"/>
                  <c:y val="-6.1732718539678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E7-4E09-B230-A734AD7B3D0B}"/>
                </c:ext>
              </c:extLst>
            </c:dLbl>
            <c:dLbl>
              <c:idx val="5"/>
              <c:layout>
                <c:manualLayout>
                  <c:x val="4.6296296296296571E-3"/>
                  <c:y val="-3.3672391930733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E7-4E09-B230-A734AD7B3D0B}"/>
                </c:ext>
              </c:extLst>
            </c:dLbl>
            <c:dLbl>
              <c:idx val="6"/>
              <c:layout>
                <c:manualLayout>
                  <c:x val="-4.6296296296296563E-3"/>
                  <c:y val="-7.01508165223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E7-4E09-B230-A734AD7B3D0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List1!$A$2:$A$9</c:f>
              <c:strCache>
                <c:ptCount val="8"/>
                <c:pt idx="0">
                  <c:v>Blovice</c:v>
                </c:pt>
                <c:pt idx="1">
                  <c:v>Dobřany</c:v>
                </c:pt>
                <c:pt idx="2">
                  <c:v>Nepomuk</c:v>
                </c:pt>
                <c:pt idx="3">
                  <c:v>Nezvěstice</c:v>
                </c:pt>
                <c:pt idx="4">
                  <c:v>Přeštice</c:v>
                </c:pt>
                <c:pt idx="5">
                  <c:v>St. Plzenec</c:v>
                </c:pt>
                <c:pt idx="6">
                  <c:v>Stod</c:v>
                </c:pt>
                <c:pt idx="7">
                  <c:v>Štěnovice</c:v>
                </c:pt>
              </c:strCache>
            </c:strRef>
          </c:cat>
          <c:val>
            <c:numRef>
              <c:f>List1!$B$2:$B$9</c:f>
              <c:numCache>
                <c:formatCode>General</c:formatCode>
                <c:ptCount val="8"/>
                <c:pt idx="0">
                  <c:v>124</c:v>
                </c:pt>
                <c:pt idx="1">
                  <c:v>295</c:v>
                </c:pt>
                <c:pt idx="2">
                  <c:v>201</c:v>
                </c:pt>
                <c:pt idx="3">
                  <c:v>160</c:v>
                </c:pt>
                <c:pt idx="4">
                  <c:v>336</c:v>
                </c:pt>
                <c:pt idx="5">
                  <c:v>140</c:v>
                </c:pt>
                <c:pt idx="6">
                  <c:v>170</c:v>
                </c:pt>
                <c:pt idx="7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3E7-4E09-B230-A734AD7B3D0B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Družstevníci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E7-4E09-B230-A734AD7B3D0B}"/>
                </c:ext>
              </c:extLst>
            </c:dLbl>
            <c:dLbl>
              <c:idx val="1"/>
              <c:layout>
                <c:manualLayout>
                  <c:x val="-1.5432098765432187E-3"/>
                  <c:y val="-1.683619596536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3E7-4E09-B230-A734AD7B3D0B}"/>
                </c:ext>
              </c:extLst>
            </c:dLbl>
            <c:dLbl>
              <c:idx val="2"/>
              <c:layout>
                <c:manualLayout>
                  <c:x val="-4.629629629629658E-3"/>
                  <c:y val="-2.8060326608944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3E7-4E09-B230-A734AD7B3D0B}"/>
                </c:ext>
              </c:extLst>
            </c:dLbl>
            <c:dLbl>
              <c:idx val="3"/>
              <c:layout>
                <c:manualLayout>
                  <c:x val="-4.629629629629658E-3"/>
                  <c:y val="-6.173293948713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3E7-4E09-B230-A734AD7B3D0B}"/>
                </c:ext>
              </c:extLst>
            </c:dLbl>
            <c:dLbl>
              <c:idx val="4"/>
              <c:layout>
                <c:manualLayout>
                  <c:x val="0"/>
                  <c:y val="-6.1732718539678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3E7-4E09-B230-A734AD7B3D0B}"/>
                </c:ext>
              </c:extLst>
            </c:dLbl>
            <c:dLbl>
              <c:idx val="5"/>
              <c:layout>
                <c:manualLayout>
                  <c:x val="0"/>
                  <c:y val="-6.4538751200573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3E7-4E09-B230-A734AD7B3D0B}"/>
                </c:ext>
              </c:extLst>
            </c:dLbl>
            <c:dLbl>
              <c:idx val="6"/>
              <c:layout>
                <c:manualLayout>
                  <c:x val="-3.0864197530864356E-3"/>
                  <c:y val="-9.8211143131307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3E7-4E09-B230-A734AD7B3D0B}"/>
                </c:ext>
              </c:extLst>
            </c:dLbl>
            <c:dLbl>
              <c:idx val="7"/>
              <c:layout>
                <c:manualLayout>
                  <c:x val="3.0864197530864356E-3"/>
                  <c:y val="-9.2599077809518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3E7-4E09-B230-A734AD7B3D0B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List1!$A$2:$A$9</c:f>
              <c:strCache>
                <c:ptCount val="8"/>
                <c:pt idx="0">
                  <c:v>Blovice</c:v>
                </c:pt>
                <c:pt idx="1">
                  <c:v>Dobřany</c:v>
                </c:pt>
                <c:pt idx="2">
                  <c:v>Nepomuk</c:v>
                </c:pt>
                <c:pt idx="3">
                  <c:v>Nezvěstice</c:v>
                </c:pt>
                <c:pt idx="4">
                  <c:v>Přeštice</c:v>
                </c:pt>
                <c:pt idx="5">
                  <c:v>St. Plzenec</c:v>
                </c:pt>
                <c:pt idx="6">
                  <c:v>Stod</c:v>
                </c:pt>
                <c:pt idx="7">
                  <c:v>Štěnovice</c:v>
                </c:pt>
              </c:strCache>
            </c:strRef>
          </c:cat>
          <c:val>
            <c:numRef>
              <c:f>List1!$C$2:$C$9</c:f>
              <c:numCache>
                <c:formatCode>General</c:formatCode>
                <c:ptCount val="8"/>
                <c:pt idx="0">
                  <c:v>120</c:v>
                </c:pt>
                <c:pt idx="1">
                  <c:v>105</c:v>
                </c:pt>
                <c:pt idx="2">
                  <c:v>123</c:v>
                </c:pt>
                <c:pt idx="3">
                  <c:v>47</c:v>
                </c:pt>
                <c:pt idx="4">
                  <c:v>314</c:v>
                </c:pt>
                <c:pt idx="5">
                  <c:v>12</c:v>
                </c:pt>
                <c:pt idx="6">
                  <c:v>92</c:v>
                </c:pt>
                <c:pt idx="7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3E7-4E09-B230-A734AD7B3D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183872"/>
        <c:axId val="61185408"/>
      </c:barChart>
      <c:catAx>
        <c:axId val="61183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1185408"/>
        <c:crosses val="autoZero"/>
        <c:auto val="1"/>
        <c:lblAlgn val="ctr"/>
        <c:lblOffset val="100"/>
        <c:noMultiLvlLbl val="0"/>
      </c:catAx>
      <c:valAx>
        <c:axId val="61185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1838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844025644335439E-2"/>
          <c:y val="2.6712578358897798E-2"/>
          <c:w val="0.78311432382427559"/>
          <c:h val="0.9111449830239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List1!$E$15</c:f>
              <c:strCache>
                <c:ptCount val="1"/>
                <c:pt idx="0">
                  <c:v>počet převodů do OV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2.732240437158467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C8-40AA-8FA8-A924C038F4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List1!$F$14:$K$14</c:f>
              <c:numCache>
                <c:formatCode>General</c:formatCode>
                <c:ptCount val="6"/>
                <c:pt idx="0">
                  <c:v>2009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List1!$F$15:$K$15</c:f>
              <c:numCache>
                <c:formatCode>General</c:formatCode>
                <c:ptCount val="6"/>
                <c:pt idx="0">
                  <c:v>133</c:v>
                </c:pt>
                <c:pt idx="1">
                  <c:v>90</c:v>
                </c:pt>
                <c:pt idx="2">
                  <c:v>76</c:v>
                </c:pt>
                <c:pt idx="3">
                  <c:v>77</c:v>
                </c:pt>
                <c:pt idx="4">
                  <c:v>42</c:v>
                </c:pt>
                <c:pt idx="5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C8-40AA-8FA8-A924C038F4F0}"/>
            </c:ext>
          </c:extLst>
        </c:ser>
        <c:ser>
          <c:idx val="1"/>
          <c:order val="1"/>
          <c:tx>
            <c:strRef>
              <c:f>List1!$E$16</c:f>
              <c:strCache>
                <c:ptCount val="1"/>
                <c:pt idx="0">
                  <c:v>poplatky do OV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520 tis.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C8-40AA-8FA8-A924C038F4F0}"/>
                </c:ext>
              </c:extLst>
            </c:dLbl>
            <c:dLbl>
              <c:idx val="1"/>
              <c:layout>
                <c:manualLayout>
                  <c:x val="8.1967213114753842E-3"/>
                  <c:y val="0.32156854246430239"/>
                </c:manualLayout>
              </c:layout>
              <c:tx>
                <c:rich>
                  <a:bodyPr rot="-5400000" vert="horz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424 </a:t>
                    </a:r>
                    <a:r>
                      <a:rPr lang="en-US" sz="1100" b="0" i="0" baseline="0"/>
                      <a:t>tis.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C8-40AA-8FA8-A924C038F4F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644</a:t>
                    </a:r>
                    <a:r>
                      <a:rPr lang="en-US" sz="1100" b="0" i="0" baseline="0"/>
                      <a:t>tis.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C8-40AA-8FA8-A924C038F4F0}"/>
                </c:ext>
              </c:extLst>
            </c:dLbl>
            <c:dLbl>
              <c:idx val="3"/>
              <c:layout>
                <c:manualLayout>
                  <c:x val="8.19672131147536E-3"/>
                  <c:y val="0.26906547232054745"/>
                </c:manualLayout>
              </c:layout>
              <c:tx>
                <c:rich>
                  <a:bodyPr rot="-5400000" vert="horz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350</a:t>
                    </a:r>
                    <a:r>
                      <a:rPr lang="en-US" sz="1100" b="0" i="0" baseline="0"/>
                      <a:t>tis.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C8-40AA-8FA8-A924C038F4F0}"/>
                </c:ext>
              </c:extLst>
            </c:dLbl>
            <c:dLbl>
              <c:idx val="4"/>
              <c:layout>
                <c:manualLayout>
                  <c:x val="-3.1446540880503164E-3"/>
                  <c:y val="0.1968616308282565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298</a:t>
                    </a:r>
                    <a:r>
                      <a:rPr lang="en-US" sz="1100" b="0" i="0" baseline="0"/>
                      <a:t>tis.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BC8-40AA-8FA8-A924C038F4F0}"/>
                </c:ext>
              </c:extLst>
            </c:dLbl>
            <c:dLbl>
              <c:idx val="5"/>
              <c:layout>
                <c:manualLayout>
                  <c:x val="8.1967213114754103E-3"/>
                  <c:y val="0.24273319046128441"/>
                </c:manualLayout>
              </c:layout>
              <c:tx>
                <c:rich>
                  <a:bodyPr rot="-5400000" vert="horz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306 </a:t>
                    </a:r>
                    <a:r>
                      <a:rPr lang="en-US" sz="1100" b="0" i="0" baseline="0"/>
                      <a:t>tis.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  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BC8-40AA-8FA8-A924C038F4F0}"/>
                </c:ext>
              </c:extLst>
            </c:dLbl>
            <c:dLbl>
              <c:idx val="6"/>
              <c:layout>
                <c:manualLayout>
                  <c:x val="9.5628415300545548E-3"/>
                  <c:y val="0.1542220295857514"/>
                </c:manualLayout>
              </c:layout>
              <c:tx>
                <c:rich>
                  <a:bodyPr rot="-5400000" vert="horz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170</a:t>
                    </a:r>
                    <a:r>
                      <a:rPr lang="cs-CZ"/>
                      <a:t> </a:t>
                    </a:r>
                    <a:r>
                      <a:rPr lang="cs-CZ" sz="1100" b="0" i="0" baseline="0"/>
                      <a:t>tis.</a:t>
                    </a:r>
                    <a:endParaRPr lang="en-US" sz="1100" b="0" i="0" baseline="0"/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BC8-40AA-8FA8-A924C038F4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List1!$F$14:$K$14</c:f>
              <c:numCache>
                <c:formatCode>General</c:formatCode>
                <c:ptCount val="6"/>
                <c:pt idx="0">
                  <c:v>2009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List1!$F$16:$K$16</c:f>
              <c:numCache>
                <c:formatCode>General</c:formatCode>
                <c:ptCount val="6"/>
                <c:pt idx="0">
                  <c:v>520</c:v>
                </c:pt>
                <c:pt idx="1">
                  <c:v>350</c:v>
                </c:pt>
                <c:pt idx="2">
                  <c:v>298</c:v>
                </c:pt>
                <c:pt idx="3">
                  <c:v>306</c:v>
                </c:pt>
                <c:pt idx="4">
                  <c:v>170</c:v>
                </c:pt>
                <c:pt idx="5">
                  <c:v>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BC8-40AA-8FA8-A924C038F4F0}"/>
            </c:ext>
          </c:extLst>
        </c:ser>
        <c:ser>
          <c:idx val="2"/>
          <c:order val="2"/>
          <c:tx>
            <c:strRef>
              <c:f>List1!$E$17</c:f>
              <c:strCache>
                <c:ptCount val="1"/>
                <c:pt idx="0">
                  <c:v>počet převodů PDP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List1!$F$14:$K$14</c:f>
              <c:numCache>
                <c:formatCode>General</c:formatCode>
                <c:ptCount val="6"/>
                <c:pt idx="0">
                  <c:v>2009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List1!$F$17:$K$17</c:f>
              <c:numCache>
                <c:formatCode>General</c:formatCode>
                <c:ptCount val="6"/>
                <c:pt idx="0">
                  <c:v>58</c:v>
                </c:pt>
                <c:pt idx="1">
                  <c:v>40</c:v>
                </c:pt>
                <c:pt idx="2">
                  <c:v>35</c:v>
                </c:pt>
                <c:pt idx="3">
                  <c:v>34</c:v>
                </c:pt>
                <c:pt idx="4">
                  <c:v>24</c:v>
                </c:pt>
                <c:pt idx="5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BC8-40AA-8FA8-A924C038F4F0}"/>
            </c:ext>
          </c:extLst>
        </c:ser>
        <c:ser>
          <c:idx val="3"/>
          <c:order val="3"/>
          <c:tx>
            <c:strRef>
              <c:f>List1!$E$18</c:f>
              <c:strCache>
                <c:ptCount val="1"/>
                <c:pt idx="0">
                  <c:v>poplatky za PDP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1967213114754103E-3"/>
                  <c:y val="0.11452222141957039"/>
                </c:manualLayout>
              </c:layout>
              <c:tx>
                <c:rich>
                  <a:bodyPr rot="-5400000" vert="horz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109 </a:t>
                    </a:r>
                    <a:r>
                      <a:rPr lang="en-US" sz="1100" b="0" i="0" baseline="0"/>
                      <a:t>tis.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BC8-40AA-8FA8-A924C038F4F0}"/>
                </c:ext>
              </c:extLst>
            </c:dLbl>
            <c:dLbl>
              <c:idx val="1"/>
              <c:layout>
                <c:manualLayout>
                  <c:x val="8.1967213114754103E-3"/>
                  <c:y val="8.6532623788998897E-2"/>
                </c:manualLayout>
              </c:layout>
              <c:tx>
                <c:rich>
                  <a:bodyPr rot="-5400000" vert="horz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/>
                      <a:t>72 </a:t>
                    </a:r>
                    <a:r>
                      <a:rPr lang="en-US" sz="1100" b="0" i="0" baseline="0"/>
                      <a:t>tis.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BC8-40AA-8FA8-A924C038F4F0}"/>
                </c:ext>
              </c:extLst>
            </c:dLbl>
            <c:dLbl>
              <c:idx val="2"/>
              <c:layout>
                <c:manualLayout>
                  <c:x val="8.1967213114754103E-3"/>
                  <c:y val="0.12350662589194708"/>
                </c:manualLayout>
              </c:layout>
              <c:tx>
                <c:rich>
                  <a:bodyPr rot="-5400000" vert="horz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50"/>
                      <a:t>113 </a:t>
                    </a:r>
                    <a:r>
                      <a:rPr lang="en-US" sz="1050" b="0" i="0" baseline="0"/>
                      <a:t>tis.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BC8-40AA-8FA8-A924C038F4F0}"/>
                </c:ext>
              </c:extLst>
            </c:dLbl>
            <c:dLbl>
              <c:idx val="3"/>
              <c:layout>
                <c:manualLayout>
                  <c:x val="9.5628415300546676E-3"/>
                  <c:y val="8.0873927456315609E-2"/>
                </c:manualLayout>
              </c:layout>
              <c:tx>
                <c:rich>
                  <a:bodyPr rot="-5400000" vert="horz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50"/>
                      <a:t>59 </a:t>
                    </a:r>
                    <a:r>
                      <a:rPr lang="en-US" sz="1050" b="0" i="0" baseline="0"/>
                      <a:t>tis.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BC8-40AA-8FA8-A924C038F4F0}"/>
                </c:ext>
              </c:extLst>
            </c:dLbl>
            <c:dLbl>
              <c:idx val="4"/>
              <c:layout>
                <c:manualLayout>
                  <c:x val="8.1967761105333527E-3"/>
                  <c:y val="0.10494610192074616"/>
                </c:manualLayout>
              </c:layout>
              <c:tx>
                <c:rich>
                  <a:bodyPr rot="-5400000" vert="horz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50"/>
                      <a:t>144 </a:t>
                    </a:r>
                    <a:r>
                      <a:rPr lang="en-US" sz="1050" b="0" i="0" baseline="0"/>
                      <a:t>tis.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BC8-40AA-8FA8-A924C038F4F0}"/>
                </c:ext>
              </c:extLst>
            </c:dLbl>
            <c:dLbl>
              <c:idx val="5"/>
              <c:layout>
                <c:manualLayout>
                  <c:x val="8.1967761105333527E-3"/>
                  <c:y val="0.11457519644906769"/>
                </c:manualLayout>
              </c:layout>
              <c:tx>
                <c:rich>
                  <a:bodyPr rot="-5400000" vert="horz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50"/>
                      <a:t>140 </a:t>
                    </a:r>
                    <a:r>
                      <a:rPr lang="en-US" sz="1050" b="0" i="0" baseline="0"/>
                      <a:t>tis.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BC8-40AA-8FA8-A924C038F4F0}"/>
                </c:ext>
              </c:extLst>
            </c:dLbl>
            <c:dLbl>
              <c:idx val="6"/>
              <c:layout>
                <c:manualLayout>
                  <c:x val="9.5628415300546676E-3"/>
                  <c:y val="7.5913538330644514E-2"/>
                </c:manualLayout>
              </c:layout>
              <c:tx>
                <c:rich>
                  <a:bodyPr rot="-5400000" vert="horz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50"/>
                      <a:t>67</a:t>
                    </a:r>
                    <a:r>
                      <a:rPr lang="cs-CZ" sz="1050"/>
                      <a:t> </a:t>
                    </a:r>
                    <a:r>
                      <a:rPr lang="cs-CZ" sz="1050" b="0" i="0" baseline="0"/>
                      <a:t>tis.</a:t>
                    </a:r>
                    <a:endParaRPr lang="en-US" sz="1050" b="0" i="0" baseline="0"/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BC8-40AA-8FA8-A924C038F4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List1!$F$14:$K$14</c:f>
              <c:numCache>
                <c:formatCode>General</c:formatCode>
                <c:ptCount val="6"/>
                <c:pt idx="0">
                  <c:v>2009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List1!$F$18:$K$18</c:f>
              <c:numCache>
                <c:formatCode>General</c:formatCode>
                <c:ptCount val="6"/>
                <c:pt idx="0">
                  <c:v>109</c:v>
                </c:pt>
                <c:pt idx="1">
                  <c:v>59</c:v>
                </c:pt>
                <c:pt idx="2">
                  <c:v>144</c:v>
                </c:pt>
                <c:pt idx="3">
                  <c:v>140</c:v>
                </c:pt>
                <c:pt idx="4">
                  <c:v>67</c:v>
                </c:pt>
                <c:pt idx="5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BC8-40AA-8FA8-A924C038F4F0}"/>
            </c:ext>
          </c:extLst>
        </c:ser>
        <c:ser>
          <c:idx val="4"/>
          <c:order val="4"/>
          <c:tx>
            <c:strRef>
              <c:f>List1!$E$19</c:f>
              <c:strCache>
                <c:ptCount val="1"/>
                <c:pt idx="0">
                  <c:v>počet podnájmů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List1!$F$14:$K$14</c:f>
              <c:numCache>
                <c:formatCode>General</c:formatCode>
                <c:ptCount val="6"/>
                <c:pt idx="0">
                  <c:v>2009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List1!$F$19:$K$19</c:f>
              <c:numCache>
                <c:formatCode>General</c:formatCode>
                <c:ptCount val="6"/>
                <c:pt idx="0">
                  <c:v>56</c:v>
                </c:pt>
                <c:pt idx="1">
                  <c:v>34</c:v>
                </c:pt>
                <c:pt idx="2">
                  <c:v>16</c:v>
                </c:pt>
                <c:pt idx="3">
                  <c:v>35</c:v>
                </c:pt>
                <c:pt idx="4">
                  <c:v>33</c:v>
                </c:pt>
                <c:pt idx="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BC8-40AA-8FA8-A924C038F4F0}"/>
            </c:ext>
          </c:extLst>
        </c:ser>
        <c:ser>
          <c:idx val="5"/>
          <c:order val="5"/>
          <c:tx>
            <c:strRef>
              <c:f>List1!$E$20</c:f>
              <c:strCache>
                <c:ptCount val="1"/>
                <c:pt idx="0">
                  <c:v>poplatky za podnájmy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1967213114754103E-3"/>
                  <c:y val="0.14901554736850553"/>
                </c:manualLayout>
              </c:layout>
              <c:tx>
                <c:rich>
                  <a:bodyPr rot="-5400000" vert="horz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162 </a:t>
                    </a:r>
                    <a:r>
                      <a:rPr lang="en-US" sz="1100" b="0" i="0" baseline="0"/>
                      <a:t>tis.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BC8-40AA-8FA8-A924C038F4F0}"/>
                </c:ext>
              </c:extLst>
            </c:dLbl>
            <c:dLbl>
              <c:idx val="1"/>
              <c:layout>
                <c:manualLayout>
                  <c:x val="9.5628415300546676E-3"/>
                  <c:y val="0.13082665125574877"/>
                </c:manualLayout>
              </c:layout>
              <c:tx>
                <c:rich>
                  <a:bodyPr rot="-5400000" vert="horz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135 </a:t>
                    </a:r>
                    <a:r>
                      <a:rPr lang="en-US" sz="1050" b="0" i="0" baseline="0"/>
                      <a:t>tis.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BC8-40AA-8FA8-A924C038F4F0}"/>
                </c:ext>
              </c:extLst>
            </c:dLbl>
            <c:dLbl>
              <c:idx val="2"/>
              <c:layout>
                <c:manualLayout>
                  <c:x val="8.1967761105334203E-3"/>
                  <c:y val="4.8098116175844995E-2"/>
                </c:manualLayout>
              </c:layout>
              <c:tx>
                <c:rich>
                  <a:bodyPr rot="-5400000" vert="horz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50"/>
                      <a:t>140 </a:t>
                    </a:r>
                    <a:r>
                      <a:rPr lang="en-US" sz="1050" b="0" i="0" baseline="0"/>
                      <a:t>tis.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BC8-40AA-8FA8-A924C038F4F0}"/>
                </c:ext>
              </c:extLst>
            </c:dLbl>
            <c:dLbl>
              <c:idx val="3"/>
              <c:layout>
                <c:manualLayout>
                  <c:x val="9.7691031545585096E-3"/>
                  <c:y val="0.11335982084808205"/>
                </c:manualLayout>
              </c:layout>
              <c:tx>
                <c:rich>
                  <a:bodyPr rot="-5400000" vert="horz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50"/>
                      <a:t>135 </a:t>
                    </a:r>
                    <a:r>
                      <a:rPr lang="en-US" sz="1050" b="0" i="0" baseline="0"/>
                      <a:t>tis.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BC8-40AA-8FA8-A924C038F4F0}"/>
                </c:ext>
              </c:extLst>
            </c:dLbl>
            <c:dLbl>
              <c:idx val="4"/>
              <c:layout>
                <c:manualLayout>
                  <c:x val="9.7691031545585096E-3"/>
                  <c:y val="8.4073779768354631E-2"/>
                </c:manualLayout>
              </c:layout>
              <c:tx>
                <c:rich>
                  <a:bodyPr rot="-5400000" vert="horz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50"/>
                      <a:t>27 </a:t>
                    </a:r>
                    <a:r>
                      <a:rPr lang="en-US" sz="1050" b="0" i="0" baseline="0"/>
                      <a:t>tis.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BC8-40AA-8FA8-A924C038F4F0}"/>
                </c:ext>
              </c:extLst>
            </c:dLbl>
            <c:dLbl>
              <c:idx val="5"/>
              <c:layout>
                <c:manualLayout>
                  <c:x val="9.5628435596493942E-3"/>
                  <c:y val="0.11404560668448556"/>
                </c:manualLayout>
              </c:layout>
              <c:tx>
                <c:rich>
                  <a:bodyPr rot="-5400000" vert="horz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50"/>
                      <a:t>88 </a:t>
                    </a:r>
                    <a:r>
                      <a:rPr lang="en-US" sz="1050" b="0" i="0" baseline="0"/>
                      <a:t>tis.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BC8-40AA-8FA8-A924C038F4F0}"/>
                </c:ext>
              </c:extLst>
            </c:dLbl>
            <c:dLbl>
              <c:idx val="6"/>
              <c:layout>
                <c:manualLayout>
                  <c:x val="8.1967213114755126E-3"/>
                  <c:y val="0.11777617247385382"/>
                </c:manualLayout>
              </c:layout>
              <c:tx>
                <c:rich>
                  <a:bodyPr rot="-5400000" vert="horz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114</a:t>
                    </a:r>
                    <a:r>
                      <a:rPr lang="cs-CZ"/>
                      <a:t> </a:t>
                    </a:r>
                    <a:r>
                      <a:rPr lang="cs-CZ" sz="1100" b="0" i="0" baseline="0"/>
                      <a:t>tis.</a:t>
                    </a:r>
                    <a:endParaRPr lang="en-US" sz="1100" b="0" i="0" baseline="0"/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BC8-40AA-8FA8-A924C038F4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List1!$F$14:$K$14</c:f>
              <c:numCache>
                <c:formatCode>General</c:formatCode>
                <c:ptCount val="6"/>
                <c:pt idx="0">
                  <c:v>2009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List1!$F$20:$K$20</c:f>
              <c:numCache>
                <c:formatCode>General</c:formatCode>
                <c:ptCount val="6"/>
                <c:pt idx="0">
                  <c:v>162</c:v>
                </c:pt>
                <c:pt idx="1">
                  <c:v>135</c:v>
                </c:pt>
                <c:pt idx="2">
                  <c:v>27</c:v>
                </c:pt>
                <c:pt idx="3">
                  <c:v>88</c:v>
                </c:pt>
                <c:pt idx="4">
                  <c:v>114</c:v>
                </c:pt>
                <c:pt idx="5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8BC8-40AA-8FA8-A924C038F4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869184"/>
        <c:axId val="95875072"/>
      </c:barChart>
      <c:catAx>
        <c:axId val="95869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5875072"/>
        <c:crosses val="autoZero"/>
        <c:auto val="1"/>
        <c:lblAlgn val="ctr"/>
        <c:lblOffset val="100"/>
        <c:noMultiLvlLbl val="0"/>
      </c:catAx>
      <c:valAx>
        <c:axId val="95875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869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985085098252931"/>
          <c:y val="0.13425598827173629"/>
          <c:w val="0.16709825186945976"/>
          <c:h val="0.4742765600245915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257387965393267E-2"/>
          <c:y val="4.2055389865008411E-2"/>
          <c:w val="0.91211298240497718"/>
          <c:h val="0.824164713675299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A91-411C-A437-EEE7D5CC0840}"/>
                </c:ext>
              </c:extLst>
            </c:dLbl>
            <c:dLbl>
              <c:idx val="2"/>
              <c:layout>
                <c:manualLayout>
                  <c:x val="-0.30709870467580525"/>
                  <c:y val="-0.33345368999527508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sz="1000" b="0" i="0" u="none" strike="noStrike" baseline="0" dirty="0"/>
                      <a:t>(</a:t>
                    </a:r>
                    <a:r>
                      <a:rPr lang="en-US" sz="1000" b="0" i="0" u="none" strike="noStrike" baseline="0" dirty="0" err="1"/>
                      <a:t>revit</a:t>
                    </a:r>
                    <a:r>
                      <a:rPr lang="en-US" sz="1000" b="0" i="0" u="none" strike="noStrike" baseline="0" dirty="0"/>
                      <a:t>. </a:t>
                    </a:r>
                    <a:br>
                      <a:rPr lang="en-US" sz="1000" b="0" i="0" u="none" strike="noStrike" baseline="0" dirty="0"/>
                    </a:br>
                    <a:r>
                      <a:rPr lang="en-US" sz="1000" b="0" i="0" u="none" strike="noStrike" baseline="0" dirty="0"/>
                      <a:t>okna)</a:t>
                    </a:r>
                    <a:endParaRPr lang="en-US" sz="1000" dirty="0"/>
                  </a:p>
                  <a:p>
                    <a:pPr>
                      <a:defRPr/>
                    </a:pPr>
                    <a:r>
                      <a:rPr lang="en-US" dirty="0"/>
                      <a:t>39,15 </a:t>
                    </a:r>
                    <a:br>
                      <a:rPr lang="en-US" dirty="0"/>
                    </a:br>
                    <a:endParaRPr lang="en-US" sz="1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515432098765417E-2"/>
                      <c:h val="0.147946676920999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A91-411C-A437-EEE7D5CC0840}"/>
                </c:ext>
              </c:extLst>
            </c:dLbl>
            <c:dLbl>
              <c:idx val="3"/>
              <c:layout>
                <c:manualLayout>
                  <c:x val="-1.5431491202488618E-3"/>
                  <c:y val="-2.61436078672910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433581219014284E-2"/>
                      <c:h val="4.43788772823163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CA91-411C-A437-EEE7D5CC0840}"/>
                </c:ext>
              </c:extLst>
            </c:dLbl>
            <c:dLbl>
              <c:idx val="4"/>
              <c:layout>
                <c:manualLayout>
                  <c:x val="3.0864805093806643E-3"/>
                  <c:y val="-1.3071803933645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433581219014284E-2"/>
                      <c:h val="6.00650420026909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CA91-411C-A437-EEE7D5CC0840}"/>
                </c:ext>
              </c:extLst>
            </c:dLbl>
            <c:dLbl>
              <c:idx val="8"/>
              <c:layout>
                <c:manualLayout>
                  <c:x val="3.0864197530864616E-3"/>
                  <c:y val="-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91-411C-A437-EEE7D5CC084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List1!$A$2:$A$7</c:f>
              <c:numCache>
                <c:formatCode>General</c:formatCode>
                <c:ptCount val="6"/>
                <c:pt idx="0">
                  <c:v>2006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List1!$B$2:$B$7</c:f>
              <c:numCache>
                <c:formatCode>General</c:formatCode>
                <c:ptCount val="6"/>
                <c:pt idx="0">
                  <c:v>39.15</c:v>
                </c:pt>
                <c:pt idx="1">
                  <c:v>36.119999999999997</c:v>
                </c:pt>
                <c:pt idx="2">
                  <c:v>19.12</c:v>
                </c:pt>
                <c:pt idx="3">
                  <c:v>18.600000000000001</c:v>
                </c:pt>
                <c:pt idx="4">
                  <c:v>18.5</c:v>
                </c:pt>
                <c:pt idx="5">
                  <c:v>27.5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91-411C-A437-EEE7D5CC084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5432098765432382E-3"/>
                  <c:y val="0.29542276890038749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Revitalizace</a:t>
                    </a:r>
                    <a:r>
                      <a:rPr lang="en-US" baseline="0" dirty="0"/>
                      <a:t> ZU: </a:t>
                    </a:r>
                    <a:r>
                      <a:rPr lang="en-US" dirty="0"/>
                      <a:t>23,3</a:t>
                    </a:r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27469135802469"/>
                      <c:h val="8.04700250155214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CA91-411C-A437-EEE7D5CC0840}"/>
                </c:ext>
              </c:extLst>
            </c:dLbl>
            <c:dLbl>
              <c:idx val="2"/>
              <c:layout>
                <c:manualLayout>
                  <c:x val="1.3888888888888833E-2"/>
                  <c:y val="0.14117548248337103"/>
                </c:manualLayout>
              </c:layout>
              <c:tx>
                <c:rich>
                  <a:bodyPr rot="-5400000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/>
                    </a:pPr>
                    <a:r>
                      <a:rPr lang="en-US" sz="1400" b="0" baseline="0" dirty="0" err="1"/>
                      <a:t>Revital</a:t>
                    </a:r>
                    <a:r>
                      <a:rPr lang="en-US" sz="1400" b="0" baseline="0" dirty="0"/>
                      <a:t>. 10,3</a:t>
                    </a:r>
                  </a:p>
                  <a:p>
                    <a:pPr algn="l">
                      <a:defRPr sz="1400"/>
                    </a:pPr>
                    <a:r>
                      <a:rPr lang="en-US" sz="1400" b="0" baseline="0" dirty="0"/>
                      <a:t>(</a:t>
                    </a:r>
                    <a:r>
                      <a:rPr lang="en-US" sz="1400" b="0" baseline="0" dirty="0" err="1"/>
                      <a:t>zateplení</a:t>
                    </a:r>
                    <a:r>
                      <a:rPr lang="en-US" sz="1400" b="0" baseline="0" dirty="0"/>
                      <a:t>)</a:t>
                    </a:r>
                    <a:endParaRPr lang="en-US" sz="1400" b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22073976864002"/>
                      <c:h val="0.125136481984378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CA91-411C-A437-EEE7D5CC084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A91-411C-A437-EEE7D5CC084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A91-411C-A437-EEE7D5CC0840}"/>
                </c:ext>
              </c:extLst>
            </c:dLbl>
            <c:dLbl>
              <c:idx val="6"/>
              <c:layout>
                <c:manualLayout>
                  <c:x val="3.0864197530864616E-3"/>
                  <c:y val="-1.403016330447244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1400"/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91-411C-A437-EEE7D5CC0840}"/>
                </c:ext>
              </c:extLst>
            </c:dLbl>
            <c:dLbl>
              <c:idx val="7"/>
              <c:spPr/>
              <c:txPr>
                <a:bodyPr rot="-5400000" vert="horz"/>
                <a:lstStyle/>
                <a:p>
                  <a:pPr>
                    <a:defRPr sz="1400"/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A91-411C-A437-EEE7D5CC0840}"/>
                </c:ext>
              </c:extLst>
            </c:dLbl>
            <c:dLbl>
              <c:idx val="8"/>
              <c:spPr/>
              <c:txPr>
                <a:bodyPr rot="-5400000" vert="horz"/>
                <a:lstStyle/>
                <a:p>
                  <a:pPr>
                    <a:defRPr sz="1400"/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91-411C-A437-EEE7D5CC0840}"/>
                </c:ext>
              </c:extLst>
            </c:dLbl>
            <c:dLbl>
              <c:idx val="9"/>
              <c:layout>
                <c:manualLayout>
                  <c:x val="8.5168173422767723E-3"/>
                  <c:y val="0.19607685314950188"/>
                </c:manualLayout>
              </c:layout>
              <c:spPr/>
              <c:txPr>
                <a:bodyPr rot="-5400000" vert="horz"/>
                <a:lstStyle/>
                <a:p>
                  <a:pPr>
                    <a:defRPr sz="1400"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A91-411C-A437-EEE7D5CC0840}"/>
                </c:ext>
              </c:extLst>
            </c:dLbl>
            <c:dLbl>
              <c:idx val="10"/>
              <c:layout>
                <c:manualLayout>
                  <c:x val="-4.6296296296296511E-3"/>
                  <c:y val="-0.103127269553360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sz="1400"/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A91-411C-A437-EEE7D5CC0840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A91-411C-A437-EEE7D5CC08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List1!$A$2:$A$7</c:f>
              <c:numCache>
                <c:formatCode>General</c:formatCode>
                <c:ptCount val="6"/>
                <c:pt idx="0">
                  <c:v>2006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List1!$C$2:$C$7</c:f>
              <c:numCache>
                <c:formatCode>General</c:formatCode>
                <c:ptCount val="6"/>
                <c:pt idx="1">
                  <c:v>23.3</c:v>
                </c:pt>
                <c:pt idx="2">
                  <c:v>10.3</c:v>
                </c:pt>
                <c:pt idx="3">
                  <c:v>0.65</c:v>
                </c:pt>
                <c:pt idx="4">
                  <c:v>4.5999999999999996</c:v>
                </c:pt>
                <c:pt idx="5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A91-411C-A437-EEE7D5CC08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812096"/>
        <c:axId val="61826176"/>
      </c:barChart>
      <c:catAx>
        <c:axId val="61812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1826176"/>
        <c:crosses val="autoZero"/>
        <c:auto val="1"/>
        <c:lblAlgn val="ctr"/>
        <c:lblOffset val="100"/>
        <c:noMultiLvlLbl val="0"/>
      </c:catAx>
      <c:valAx>
        <c:axId val="61826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812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536769709341946E-2"/>
          <c:y val="3.3637261285609642E-2"/>
          <c:w val="0.73818934091571886"/>
          <c:h val="0.815746615692616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Dlužníci celkem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4"/>
              <c:layout>
                <c:manualLayout>
                  <c:x val="-1.5065807923523586E-3"/>
                  <c:y val="1.6836195965366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666-4A00-8A42-A28D53DFF89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List1!$A$2:$A$7</c:f>
              <c:numCache>
                <c:formatCode>General</c:formatCode>
                <c:ptCount val="6"/>
                <c:pt idx="0">
                  <c:v>2006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List1!$B$2:$B$7</c:f>
              <c:numCache>
                <c:formatCode>General</c:formatCode>
                <c:ptCount val="6"/>
                <c:pt idx="0">
                  <c:v>270</c:v>
                </c:pt>
                <c:pt idx="1">
                  <c:v>560</c:v>
                </c:pt>
                <c:pt idx="2">
                  <c:v>500</c:v>
                </c:pt>
                <c:pt idx="3">
                  <c:v>678</c:v>
                </c:pt>
                <c:pt idx="4">
                  <c:v>840</c:v>
                </c:pt>
                <c:pt idx="5">
                  <c:v>630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66-4A00-8A42-A28D53DFF897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Z toho nájemci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2"/>
              <c:layout>
                <c:manualLayout>
                  <c:x val="1.5065807923523586E-3"/>
                  <c:y val="8.41809798268336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666-4A00-8A42-A28D53DFF89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404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ED-47DC-BB6E-193CFE5E1A79}"/>
                </c:ext>
              </c:extLst>
            </c:dLbl>
            <c:dLbl>
              <c:idx val="7"/>
              <c:layout>
                <c:manualLayout>
                  <c:x val="3.0864197530864616E-3"/>
                  <c:y val="1.1224130643578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66-4A00-8A42-A28D53DFF897}"/>
                </c:ext>
              </c:extLst>
            </c:dLbl>
            <c:dLbl>
              <c:idx val="8"/>
              <c:layout>
                <c:manualLayout>
                  <c:x val="4.629629629629697E-3"/>
                  <c:y val="8.41809798268351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66-4A00-8A42-A28D53DFF8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List1!$A$2:$A$7</c:f>
              <c:numCache>
                <c:formatCode>General</c:formatCode>
                <c:ptCount val="6"/>
                <c:pt idx="0">
                  <c:v>2006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List1!$C$2:$C$7</c:f>
              <c:numCache>
                <c:formatCode>General</c:formatCode>
                <c:ptCount val="6"/>
                <c:pt idx="1">
                  <c:v>336</c:v>
                </c:pt>
                <c:pt idx="2">
                  <c:v>262</c:v>
                </c:pt>
                <c:pt idx="3">
                  <c:v>352</c:v>
                </c:pt>
                <c:pt idx="4">
                  <c:v>404</c:v>
                </c:pt>
                <c:pt idx="5">
                  <c:v>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66-4A00-8A42-A28D53DFF897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Z toho vlastníci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1"/>
              <c:layout>
                <c:manualLayout>
                  <c:x val="1.5065807923523586E-3"/>
                  <c:y val="1.683619596536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666-4A00-8A42-A28D53DFF897}"/>
                </c:ext>
              </c:extLst>
            </c:dLbl>
            <c:dLbl>
              <c:idx val="2"/>
              <c:layout>
                <c:manualLayout>
                  <c:x val="9.0394847541141708E-3"/>
                  <c:y val="1.6836195965366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666-4A00-8A42-A28D53DFF897}"/>
                </c:ext>
              </c:extLst>
            </c:dLbl>
            <c:dLbl>
              <c:idx val="3"/>
              <c:layout>
                <c:manualLayout>
                  <c:x val="6.0263231694094414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282074630555548E-2"/>
                      <c:h val="7.00807761795666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7666-4A00-8A42-A28D53DFF897}"/>
                </c:ext>
              </c:extLst>
            </c:dLbl>
            <c:dLbl>
              <c:idx val="4"/>
              <c:layout>
                <c:manualLayout>
                  <c:x val="5.2730920874375893E-3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788655422907892E-2"/>
                      <c:h val="7.00807761795666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7666-4A00-8A42-A28D53DFF897}"/>
                </c:ext>
              </c:extLst>
            </c:dLbl>
            <c:dLbl>
              <c:idx val="7"/>
              <c:layout>
                <c:manualLayout>
                  <c:x val="4.629629629629697E-3"/>
                  <c:y val="1.122413064357821E-2"/>
                </c:manualLayout>
              </c:layout>
              <c:spPr/>
              <c:txPr>
                <a:bodyPr/>
                <a:lstStyle/>
                <a:p>
                  <a:pPr>
                    <a:defRPr sz="1000"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66-4A00-8A42-A28D53DFF897}"/>
                </c:ext>
              </c:extLst>
            </c:dLbl>
            <c:dLbl>
              <c:idx val="8"/>
              <c:layout>
                <c:manualLayout>
                  <c:x val="6.1728395061728392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000"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66-4A00-8A42-A28D53DFF897}"/>
                </c:ext>
              </c:extLst>
            </c:dLbl>
            <c:dLbl>
              <c:idx val="9"/>
              <c:layout>
                <c:manualLayout>
                  <c:x val="4.629629629629691E-3"/>
                  <c:y val="1.1224130643578183E-2"/>
                </c:manualLayout>
              </c:layout>
              <c:spPr/>
              <c:txPr>
                <a:bodyPr/>
                <a:lstStyle/>
                <a:p>
                  <a:pPr>
                    <a:defRPr sz="1000"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666-4A00-8A42-A28D53DFF897}"/>
                </c:ext>
              </c:extLst>
            </c:dLbl>
            <c:dLbl>
              <c:idx val="10"/>
              <c:layout>
                <c:manualLayout>
                  <c:x val="7.5329039617617931E-3"/>
                  <c:y val="5.612065321788976E-3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/>
                      <a:t>326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66-4A00-8A42-A28D53DFF897}"/>
                </c:ext>
              </c:extLst>
            </c:dLbl>
            <c:dLbl>
              <c:idx val="11"/>
              <c:layout>
                <c:manualLayout>
                  <c:x val="6.0263231694094414E-3"/>
                  <c:y val="2.2448261287156011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/>
                      <a:t>364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666-4A00-8A42-A28D53DFF89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List1!$A$2:$A$7</c:f>
              <c:numCache>
                <c:formatCode>General</c:formatCode>
                <c:ptCount val="6"/>
                <c:pt idx="0">
                  <c:v>2006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List1!$D$2:$D$7</c:f>
              <c:numCache>
                <c:formatCode>General</c:formatCode>
                <c:ptCount val="6"/>
                <c:pt idx="1">
                  <c:v>224</c:v>
                </c:pt>
                <c:pt idx="2">
                  <c:v>238</c:v>
                </c:pt>
                <c:pt idx="3">
                  <c:v>326</c:v>
                </c:pt>
                <c:pt idx="4">
                  <c:v>436</c:v>
                </c:pt>
                <c:pt idx="5">
                  <c:v>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666-4A00-8A42-A28D53DFF8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939072"/>
        <c:axId val="61949056"/>
      </c:barChart>
      <c:catAx>
        <c:axId val="61939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1949056"/>
        <c:crosses val="autoZero"/>
        <c:auto val="1"/>
        <c:lblAlgn val="ctr"/>
        <c:lblOffset val="100"/>
        <c:noMultiLvlLbl val="0"/>
      </c:catAx>
      <c:valAx>
        <c:axId val="61949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939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096038661739632"/>
          <c:y val="0.11099184858559391"/>
          <c:w val="0.20877817009510691"/>
          <c:h val="0.233645966615281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536769709341946E-2"/>
          <c:y val="3.3637261285609343E-2"/>
          <c:w val="0.68466304559152324"/>
          <c:h val="0.815746615692616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Fin. prostř. SBD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List1!$A$2:$A$13</c:f>
              <c:numCache>
                <c:formatCode>General</c:formatCode>
                <c:ptCount val="12"/>
                <c:pt idx="0">
                  <c:v>1993</c:v>
                </c:pt>
                <c:pt idx="1">
                  <c:v>1998</c:v>
                </c:pt>
                <c:pt idx="2">
                  <c:v>2003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List1!$B$2:$B$13</c:f>
              <c:numCache>
                <c:formatCode>General</c:formatCode>
                <c:ptCount val="12"/>
                <c:pt idx="0">
                  <c:v>3.7</c:v>
                </c:pt>
                <c:pt idx="1">
                  <c:v>22.2</c:v>
                </c:pt>
                <c:pt idx="2">
                  <c:v>43</c:v>
                </c:pt>
                <c:pt idx="3">
                  <c:v>76</c:v>
                </c:pt>
                <c:pt idx="4">
                  <c:v>84.7</c:v>
                </c:pt>
                <c:pt idx="5">
                  <c:v>82.5</c:v>
                </c:pt>
                <c:pt idx="6">
                  <c:v>84.4</c:v>
                </c:pt>
                <c:pt idx="7">
                  <c:v>92</c:v>
                </c:pt>
                <c:pt idx="8">
                  <c:v>93</c:v>
                </c:pt>
                <c:pt idx="9">
                  <c:v>100</c:v>
                </c:pt>
                <c:pt idx="10">
                  <c:v>110</c:v>
                </c:pt>
                <c:pt idx="11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1D-4B8C-A49D-9883350E84B8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Hrubý výnos</c:v>
                </c:pt>
              </c:strCache>
            </c:strRef>
          </c:tx>
          <c:invertIfNegative val="0"/>
          <c:dLbls>
            <c:dLbl>
              <c:idx val="4"/>
              <c:tx>
                <c:rich>
                  <a:bodyPr/>
                  <a:lstStyle/>
                  <a:p>
                    <a:r>
                      <a:rPr lang="en-US" sz="1400" dirty="0"/>
                      <a:t>2,162 =</a:t>
                    </a:r>
                    <a:r>
                      <a:rPr lang="en-US" sz="1400" baseline="0" dirty="0"/>
                      <a:t> 2,55 %</a:t>
                    </a:r>
                    <a:endParaRPr lang="en-US" sz="14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1D-4B8C-A49D-9883350E84B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400" dirty="0"/>
                      <a:t>1,601 = 1,94 %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1D-4B8C-A49D-9883350E84B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400" dirty="0"/>
                      <a:t>1,459 = 1,73 %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1D-4B8C-A49D-9883350E84B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1400" dirty="0"/>
                      <a:t>2,468 = 2, 68 %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1D-4B8C-A49D-9883350E84B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1,66 = 1,78%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1D-4B8C-A49D-9883350E84B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1,62 = 1,38 %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E6-403C-8811-E70625315E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/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List1!$A$2:$A$13</c:f>
              <c:numCache>
                <c:formatCode>General</c:formatCode>
                <c:ptCount val="12"/>
                <c:pt idx="0">
                  <c:v>1993</c:v>
                </c:pt>
                <c:pt idx="1">
                  <c:v>1998</c:v>
                </c:pt>
                <c:pt idx="2">
                  <c:v>2003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List1!$C$2:$C$13</c:f>
              <c:numCache>
                <c:formatCode>General</c:formatCode>
                <c:ptCount val="12"/>
                <c:pt idx="4">
                  <c:v>2.1619999999999999</c:v>
                </c:pt>
                <c:pt idx="5">
                  <c:v>1.601</c:v>
                </c:pt>
                <c:pt idx="6">
                  <c:v>1.4589999999999976</c:v>
                </c:pt>
                <c:pt idx="7">
                  <c:v>2.468</c:v>
                </c:pt>
                <c:pt idx="8">
                  <c:v>1.6600000000000001</c:v>
                </c:pt>
                <c:pt idx="9">
                  <c:v>1.970000000000002</c:v>
                </c:pt>
                <c:pt idx="10">
                  <c:v>1.1599999999999977</c:v>
                </c:pt>
                <c:pt idx="11">
                  <c:v>1.62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01D-4B8C-A49D-9883350E84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736448"/>
        <c:axId val="61737984"/>
      </c:barChart>
      <c:catAx>
        <c:axId val="61736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1737984"/>
        <c:crosses val="autoZero"/>
        <c:auto val="1"/>
        <c:lblAlgn val="ctr"/>
        <c:lblOffset val="100"/>
        <c:noMultiLvlLbl val="0"/>
      </c:catAx>
      <c:valAx>
        <c:axId val="61737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736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999574705939756"/>
          <c:y val="0.42492393331540823"/>
          <c:w val="0.21383141343443232"/>
          <c:h val="0.1557639777435212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0.42402</cdr:x>
      <cdr:y>0.73918</cdr:y>
    </cdr:from>
    <cdr:to>
      <cdr:x>0.82397</cdr:x>
      <cdr:y>0.929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686217" y="3039514"/>
          <a:ext cx="1590479" cy="780546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0.09201</cdr:x>
      <cdr:y>0.54613</cdr:y>
    </cdr:from>
    <cdr:to>
      <cdr:x>0.1875</cdr:x>
      <cdr:y>0.60926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757214" y="2471742"/>
          <a:ext cx="785845" cy="285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600" dirty="0"/>
            <a:t>46,5%</a:t>
          </a:r>
        </a:p>
      </cdr:txBody>
    </cdr:sp>
  </cdr:relSizeAnchor>
  <cdr:relSizeAnchor xmlns:cdr="http://schemas.openxmlformats.org/drawingml/2006/chartDrawing">
    <cdr:from>
      <cdr:x>0.10069</cdr:x>
      <cdr:y>0.65661</cdr:y>
    </cdr:from>
    <cdr:to>
      <cdr:x>0.1875</cdr:x>
      <cdr:y>0.71975</cdr:y>
    </cdr:to>
    <cdr:sp macro="" textlink="">
      <cdr:nvSpPr>
        <cdr:cNvPr id="3" name="TextovéPole 2"/>
        <cdr:cNvSpPr txBox="1"/>
      </cdr:nvSpPr>
      <cdr:spPr>
        <a:xfrm xmlns:a="http://schemas.openxmlformats.org/drawingml/2006/main">
          <a:off x="828652" y="2971808"/>
          <a:ext cx="714412" cy="285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600" dirty="0"/>
            <a:t>53,5%</a:t>
          </a:r>
        </a:p>
      </cdr:txBody>
    </cdr:sp>
  </cdr:relSizeAnchor>
  <cdr:relSizeAnchor xmlns:cdr="http://schemas.openxmlformats.org/drawingml/2006/chartDrawing">
    <cdr:from>
      <cdr:x>0.17882</cdr:x>
      <cdr:y>0.38828</cdr:y>
    </cdr:from>
    <cdr:to>
      <cdr:x>0.2743</cdr:x>
      <cdr:y>0.45141</cdr:y>
    </cdr:to>
    <cdr:sp macro="" textlink="">
      <cdr:nvSpPr>
        <cdr:cNvPr id="4" name="TextovéPole 3"/>
        <cdr:cNvSpPr txBox="1"/>
      </cdr:nvSpPr>
      <cdr:spPr>
        <a:xfrm xmlns:a="http://schemas.openxmlformats.org/drawingml/2006/main">
          <a:off x="1471594" y="1757362"/>
          <a:ext cx="785762" cy="285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600" dirty="0"/>
            <a:t>26,1%</a:t>
          </a:r>
        </a:p>
      </cdr:txBody>
    </cdr:sp>
  </cdr:relSizeAnchor>
  <cdr:relSizeAnchor xmlns:cdr="http://schemas.openxmlformats.org/drawingml/2006/chartDrawing">
    <cdr:from>
      <cdr:x>0.1875</cdr:x>
      <cdr:y>0.64083</cdr:y>
    </cdr:from>
    <cdr:to>
      <cdr:x>0.2743</cdr:x>
      <cdr:y>0.70396</cdr:y>
    </cdr:to>
    <cdr:sp macro="" textlink="">
      <cdr:nvSpPr>
        <cdr:cNvPr id="5" name="TextovéPole 4"/>
        <cdr:cNvSpPr txBox="1"/>
      </cdr:nvSpPr>
      <cdr:spPr>
        <a:xfrm xmlns:a="http://schemas.openxmlformats.org/drawingml/2006/main">
          <a:off x="1543032" y="2900370"/>
          <a:ext cx="714329" cy="285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600" dirty="0"/>
            <a:t>73,9%</a:t>
          </a:r>
        </a:p>
      </cdr:txBody>
    </cdr:sp>
  </cdr:relSizeAnchor>
  <cdr:relSizeAnchor xmlns:cdr="http://schemas.openxmlformats.org/drawingml/2006/chartDrawing">
    <cdr:from>
      <cdr:x>0.2743</cdr:x>
      <cdr:y>0.4672</cdr:y>
    </cdr:from>
    <cdr:to>
      <cdr:x>0.36111</cdr:x>
      <cdr:y>0.53033</cdr:y>
    </cdr:to>
    <cdr:sp macro="" textlink="">
      <cdr:nvSpPr>
        <cdr:cNvPr id="6" name="TextovéPole 5"/>
        <cdr:cNvSpPr txBox="1"/>
      </cdr:nvSpPr>
      <cdr:spPr>
        <a:xfrm xmlns:a="http://schemas.openxmlformats.org/drawingml/2006/main">
          <a:off x="2257412" y="2114552"/>
          <a:ext cx="714412" cy="285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600" dirty="0"/>
            <a:t>34,5%</a:t>
          </a:r>
        </a:p>
      </cdr:txBody>
    </cdr:sp>
  </cdr:relSizeAnchor>
  <cdr:relSizeAnchor xmlns:cdr="http://schemas.openxmlformats.org/drawingml/2006/chartDrawing">
    <cdr:from>
      <cdr:x>0.2743</cdr:x>
      <cdr:y>0.64083</cdr:y>
    </cdr:from>
    <cdr:to>
      <cdr:x>0.36111</cdr:x>
      <cdr:y>0.70397</cdr:y>
    </cdr:to>
    <cdr:sp macro="" textlink="">
      <cdr:nvSpPr>
        <cdr:cNvPr id="7" name="TextovéPole 6"/>
        <cdr:cNvSpPr txBox="1"/>
      </cdr:nvSpPr>
      <cdr:spPr>
        <a:xfrm xmlns:a="http://schemas.openxmlformats.org/drawingml/2006/main">
          <a:off x="2257412" y="2900370"/>
          <a:ext cx="71438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600" dirty="0"/>
            <a:t>65,5%</a:t>
          </a:r>
        </a:p>
      </cdr:txBody>
    </cdr:sp>
  </cdr:relSizeAnchor>
  <cdr:relSizeAnchor xmlns:cdr="http://schemas.openxmlformats.org/drawingml/2006/chartDrawing">
    <cdr:from>
      <cdr:x>0.36111</cdr:x>
      <cdr:y>0.49877</cdr:y>
    </cdr:from>
    <cdr:to>
      <cdr:x>0.46528</cdr:x>
      <cdr:y>0.56191</cdr:y>
    </cdr:to>
    <cdr:sp macro="" textlink="">
      <cdr:nvSpPr>
        <cdr:cNvPr id="8" name="TextovéPole 7"/>
        <cdr:cNvSpPr txBox="1"/>
      </cdr:nvSpPr>
      <cdr:spPr>
        <a:xfrm xmlns:a="http://schemas.openxmlformats.org/drawingml/2006/main">
          <a:off x="2971792" y="2257428"/>
          <a:ext cx="857277" cy="285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600" dirty="0"/>
            <a:t>25,2%</a:t>
          </a:r>
        </a:p>
      </cdr:txBody>
    </cdr:sp>
  </cdr:relSizeAnchor>
  <cdr:relSizeAnchor xmlns:cdr="http://schemas.openxmlformats.org/drawingml/2006/chartDrawing">
    <cdr:from>
      <cdr:x>0.36111</cdr:x>
      <cdr:y>0.64083</cdr:y>
    </cdr:from>
    <cdr:to>
      <cdr:x>0.4566</cdr:x>
      <cdr:y>0.70396</cdr:y>
    </cdr:to>
    <cdr:sp macro="" textlink="">
      <cdr:nvSpPr>
        <cdr:cNvPr id="10" name="TextovéPole 9"/>
        <cdr:cNvSpPr txBox="1"/>
      </cdr:nvSpPr>
      <cdr:spPr>
        <a:xfrm xmlns:a="http://schemas.openxmlformats.org/drawingml/2006/main">
          <a:off x="2971792" y="2900370"/>
          <a:ext cx="785844" cy="285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600" dirty="0"/>
            <a:t>74,8%</a:t>
          </a:r>
        </a:p>
      </cdr:txBody>
    </cdr:sp>
  </cdr:relSizeAnchor>
  <cdr:relSizeAnchor xmlns:cdr="http://schemas.openxmlformats.org/drawingml/2006/chartDrawing">
    <cdr:from>
      <cdr:x>0.4566</cdr:x>
      <cdr:y>0.23044</cdr:y>
    </cdr:from>
    <cdr:to>
      <cdr:x>0.58681</cdr:x>
      <cdr:y>0.35672</cdr:y>
    </cdr:to>
    <cdr:sp macro="" textlink="">
      <cdr:nvSpPr>
        <cdr:cNvPr id="11" name="TextovéPole 10"/>
        <cdr:cNvSpPr txBox="1"/>
      </cdr:nvSpPr>
      <cdr:spPr>
        <a:xfrm xmlns:a="http://schemas.openxmlformats.org/drawingml/2006/main">
          <a:off x="3757610" y="1042982"/>
          <a:ext cx="1071570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600" dirty="0"/>
            <a:t>49,8%</a:t>
          </a:r>
        </a:p>
      </cdr:txBody>
    </cdr:sp>
  </cdr:relSizeAnchor>
  <cdr:relSizeAnchor xmlns:cdr="http://schemas.openxmlformats.org/drawingml/2006/chartDrawing">
    <cdr:from>
      <cdr:x>0.44792</cdr:x>
      <cdr:y>0.62505</cdr:y>
    </cdr:from>
    <cdr:to>
      <cdr:x>0.5434</cdr:x>
      <cdr:y>0.73554</cdr:y>
    </cdr:to>
    <cdr:sp macro="" textlink="">
      <cdr:nvSpPr>
        <cdr:cNvPr id="12" name="TextovéPole 11"/>
        <cdr:cNvSpPr txBox="1"/>
      </cdr:nvSpPr>
      <cdr:spPr>
        <a:xfrm xmlns:a="http://schemas.openxmlformats.org/drawingml/2006/main">
          <a:off x="3686172" y="2828932"/>
          <a:ext cx="785763" cy="5000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600" dirty="0"/>
            <a:t>50,2%</a:t>
          </a:r>
        </a:p>
      </cdr:txBody>
    </cdr:sp>
  </cdr:relSizeAnchor>
  <cdr:relSizeAnchor xmlns:cdr="http://schemas.openxmlformats.org/drawingml/2006/chartDrawing">
    <cdr:from>
      <cdr:x>0.5434</cdr:x>
      <cdr:y>0.53034</cdr:y>
    </cdr:from>
    <cdr:to>
      <cdr:x>0.63889</cdr:x>
      <cdr:y>0.59347</cdr:y>
    </cdr:to>
    <cdr:sp macro="" textlink="">
      <cdr:nvSpPr>
        <cdr:cNvPr id="13" name="TextovéPole 12"/>
        <cdr:cNvSpPr txBox="1"/>
      </cdr:nvSpPr>
      <cdr:spPr>
        <a:xfrm xmlns:a="http://schemas.openxmlformats.org/drawingml/2006/main">
          <a:off x="4471990" y="2400304"/>
          <a:ext cx="785844" cy="285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600" dirty="0"/>
            <a:t>7,3%</a:t>
          </a:r>
        </a:p>
      </cdr:txBody>
    </cdr:sp>
  </cdr:relSizeAnchor>
  <cdr:relSizeAnchor xmlns:cdr="http://schemas.openxmlformats.org/drawingml/2006/chartDrawing">
    <cdr:from>
      <cdr:x>0.5434</cdr:x>
      <cdr:y>0.64083</cdr:y>
    </cdr:from>
    <cdr:to>
      <cdr:x>0.63889</cdr:x>
      <cdr:y>0.70397</cdr:y>
    </cdr:to>
    <cdr:sp macro="" textlink="">
      <cdr:nvSpPr>
        <cdr:cNvPr id="14" name="TextovéPole 13"/>
        <cdr:cNvSpPr txBox="1"/>
      </cdr:nvSpPr>
      <cdr:spPr>
        <a:xfrm xmlns:a="http://schemas.openxmlformats.org/drawingml/2006/main">
          <a:off x="4471990" y="2900370"/>
          <a:ext cx="785818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600" dirty="0"/>
            <a:t>92,7%</a:t>
          </a:r>
        </a:p>
      </cdr:txBody>
    </cdr:sp>
  </cdr:relSizeAnchor>
  <cdr:relSizeAnchor xmlns:cdr="http://schemas.openxmlformats.org/drawingml/2006/chartDrawing">
    <cdr:from>
      <cdr:x>0.63021</cdr:x>
      <cdr:y>0.45142</cdr:y>
    </cdr:from>
    <cdr:to>
      <cdr:x>0.75174</cdr:x>
      <cdr:y>0.53034</cdr:y>
    </cdr:to>
    <cdr:sp macro="" textlink="">
      <cdr:nvSpPr>
        <cdr:cNvPr id="15" name="TextovéPole 14"/>
        <cdr:cNvSpPr txBox="1"/>
      </cdr:nvSpPr>
      <cdr:spPr>
        <a:xfrm xmlns:a="http://schemas.openxmlformats.org/drawingml/2006/main">
          <a:off x="5186370" y="2043114"/>
          <a:ext cx="1000132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600" dirty="0"/>
            <a:t>36,1%</a:t>
          </a:r>
        </a:p>
        <a:p xmlns:a="http://schemas.openxmlformats.org/drawingml/2006/main">
          <a:endParaRPr lang="cs-CZ" sz="1100" dirty="0"/>
        </a:p>
      </cdr:txBody>
    </cdr:sp>
  </cdr:relSizeAnchor>
  <cdr:relSizeAnchor xmlns:cdr="http://schemas.openxmlformats.org/drawingml/2006/chartDrawing">
    <cdr:from>
      <cdr:x>0.63021</cdr:x>
      <cdr:y>0.62505</cdr:y>
    </cdr:from>
    <cdr:to>
      <cdr:x>0.7257</cdr:x>
      <cdr:y>0.68819</cdr:y>
    </cdr:to>
    <cdr:sp macro="" textlink="">
      <cdr:nvSpPr>
        <cdr:cNvPr id="16" name="TextovéPole 15"/>
        <cdr:cNvSpPr txBox="1"/>
      </cdr:nvSpPr>
      <cdr:spPr>
        <a:xfrm xmlns:a="http://schemas.openxmlformats.org/drawingml/2006/main">
          <a:off x="5186370" y="2828932"/>
          <a:ext cx="785845" cy="2857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600" dirty="0"/>
            <a:t>63,9%</a:t>
          </a:r>
        </a:p>
      </cdr:txBody>
    </cdr:sp>
  </cdr:relSizeAnchor>
  <cdr:relSizeAnchor xmlns:cdr="http://schemas.openxmlformats.org/drawingml/2006/chartDrawing">
    <cdr:from>
      <cdr:x>0.7257</cdr:x>
      <cdr:y>0.60926</cdr:y>
    </cdr:from>
    <cdr:to>
      <cdr:x>0.82986</cdr:x>
      <cdr:y>0.67239</cdr:y>
    </cdr:to>
    <cdr:sp macro="" textlink="">
      <cdr:nvSpPr>
        <cdr:cNvPr id="17" name="TextovéPole 16"/>
        <cdr:cNvSpPr txBox="1"/>
      </cdr:nvSpPr>
      <cdr:spPr>
        <a:xfrm xmlns:a="http://schemas.openxmlformats.org/drawingml/2006/main">
          <a:off x="5972188" y="2757494"/>
          <a:ext cx="857195" cy="285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600" dirty="0"/>
            <a:t>28,9%</a:t>
          </a:r>
        </a:p>
      </cdr:txBody>
    </cdr:sp>
  </cdr:relSizeAnchor>
  <cdr:relSizeAnchor xmlns:cdr="http://schemas.openxmlformats.org/drawingml/2006/chartDrawing">
    <cdr:from>
      <cdr:x>0.7257</cdr:x>
      <cdr:y>0.70397</cdr:y>
    </cdr:from>
    <cdr:to>
      <cdr:x>0.8125</cdr:x>
      <cdr:y>0.7671</cdr:y>
    </cdr:to>
    <cdr:sp macro="" textlink="">
      <cdr:nvSpPr>
        <cdr:cNvPr id="18" name="TextovéPole 17"/>
        <cdr:cNvSpPr txBox="1"/>
      </cdr:nvSpPr>
      <cdr:spPr>
        <a:xfrm xmlns:a="http://schemas.openxmlformats.org/drawingml/2006/main">
          <a:off x="5972188" y="3186122"/>
          <a:ext cx="71438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600" dirty="0"/>
            <a:t>71,1%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0.605</cdr:x>
      <cdr:y>0.61952</cdr:y>
    </cdr:from>
    <cdr:to>
      <cdr:x>0.63574</cdr:x>
      <cdr:y>0.85411</cdr:y>
    </cdr:to>
    <cdr:sp macro="" textlink="">
      <cdr:nvSpPr>
        <cdr:cNvPr id="2" name="TextovéPole 1"/>
        <cdr:cNvSpPr txBox="1"/>
      </cdr:nvSpPr>
      <cdr:spPr>
        <a:xfrm xmlns:a="http://schemas.openxmlformats.org/drawingml/2006/main" rot="16200000">
          <a:off x="4535606" y="3452806"/>
          <a:ext cx="1139588" cy="253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l"/>
          <a:r>
            <a:rPr lang="cs-CZ" sz="1400" dirty="0" err="1"/>
            <a:t>Revital</a:t>
          </a:r>
          <a:r>
            <a:rPr lang="cs-CZ" sz="1400" dirty="0"/>
            <a:t>. 0,65</a:t>
          </a:r>
        </a:p>
      </cdr:txBody>
    </cdr:sp>
  </cdr:relSizeAnchor>
  <cdr:relSizeAnchor xmlns:cdr="http://schemas.openxmlformats.org/drawingml/2006/chartDrawing">
    <cdr:from>
      <cdr:x>0.63125</cdr:x>
      <cdr:y>0.66399</cdr:y>
    </cdr:from>
    <cdr:to>
      <cdr:x>0.66815</cdr:x>
      <cdr:y>0.87241</cdr:y>
    </cdr:to>
    <cdr:sp macro="" textlink="">
      <cdr:nvSpPr>
        <cdr:cNvPr id="3" name="TextovéPole 2"/>
        <cdr:cNvSpPr txBox="1"/>
      </cdr:nvSpPr>
      <cdr:spPr>
        <a:xfrm xmlns:a="http://schemas.openxmlformats.org/drawingml/2006/main" rot="16200000">
          <a:off x="4840555" y="3579905"/>
          <a:ext cx="1012432" cy="3037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rtlCol="0" anchor="ctr"/>
        <a:lstStyle xmlns:a="http://schemas.openxmlformats.org/drawingml/2006/main"/>
        <a:p xmlns:a="http://schemas.openxmlformats.org/drawingml/2006/main">
          <a:pPr algn="l"/>
          <a:r>
            <a:rPr lang="cs-CZ" sz="1400" dirty="0"/>
            <a:t>(zateplení)</a:t>
          </a:r>
        </a:p>
      </cdr:txBody>
    </cdr:sp>
  </cdr:relSizeAnchor>
  <cdr:relSizeAnchor xmlns:cdr="http://schemas.openxmlformats.org/drawingml/2006/chartDrawing">
    <cdr:from>
      <cdr:x>0.7691</cdr:x>
      <cdr:y>0.66176</cdr:y>
    </cdr:from>
    <cdr:to>
      <cdr:x>0.80208</cdr:x>
      <cdr:y>0.87565</cdr:y>
    </cdr:to>
    <cdr:sp macro="" textlink="">
      <cdr:nvSpPr>
        <cdr:cNvPr id="4" name="TextovéPole 3"/>
        <cdr:cNvSpPr txBox="1"/>
      </cdr:nvSpPr>
      <cdr:spPr>
        <a:xfrm xmlns:a="http://schemas.openxmlformats.org/drawingml/2006/main" rot="16200000">
          <a:off x="5945569" y="3598519"/>
          <a:ext cx="1039031" cy="271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l"/>
          <a:r>
            <a:rPr lang="cs-CZ" sz="1400" dirty="0" err="1"/>
            <a:t>Revital</a:t>
          </a:r>
          <a:r>
            <a:rPr lang="cs-CZ" sz="1400" dirty="0"/>
            <a:t>. 4,6 </a:t>
          </a:r>
        </a:p>
      </cdr:txBody>
    </cdr:sp>
  </cdr:relSizeAnchor>
  <cdr:relSizeAnchor xmlns:cdr="http://schemas.openxmlformats.org/drawingml/2006/chartDrawing">
    <cdr:from>
      <cdr:x>0.7975</cdr:x>
      <cdr:y>0.67395</cdr:y>
    </cdr:from>
    <cdr:to>
      <cdr:x>0.825</cdr:x>
      <cdr:y>0.87639</cdr:y>
    </cdr:to>
    <cdr:sp macro="" textlink="">
      <cdr:nvSpPr>
        <cdr:cNvPr id="5" name="TextovéPole 4"/>
        <cdr:cNvSpPr txBox="1"/>
      </cdr:nvSpPr>
      <cdr:spPr>
        <a:xfrm xmlns:a="http://schemas.openxmlformats.org/drawingml/2006/main" rot="16200000">
          <a:off x="6184546" y="3652417"/>
          <a:ext cx="983419" cy="2263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l"/>
          <a:r>
            <a:rPr lang="cs-CZ" sz="1400" dirty="0"/>
            <a:t>(zateplení)</a:t>
          </a:r>
        </a:p>
      </cdr:txBody>
    </cdr:sp>
  </cdr:relSizeAnchor>
  <cdr:relSizeAnchor xmlns:cdr="http://schemas.openxmlformats.org/drawingml/2006/chartDrawing">
    <cdr:from>
      <cdr:x>0.4125</cdr:x>
      <cdr:y>0.27859</cdr:y>
    </cdr:from>
    <cdr:to>
      <cdr:x>0.465</cdr:x>
      <cdr:y>0.33788</cdr:y>
    </cdr:to>
    <cdr:sp macro="" textlink="">
      <cdr:nvSpPr>
        <cdr:cNvPr id="8" name="TextovéPole 7"/>
        <cdr:cNvSpPr txBox="1"/>
      </cdr:nvSpPr>
      <cdr:spPr>
        <a:xfrm xmlns:a="http://schemas.openxmlformats.org/drawingml/2006/main">
          <a:off x="3394720" y="1353332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  <cdr:relSizeAnchor xmlns:cdr="http://schemas.openxmlformats.org/drawingml/2006/chartDrawing">
    <cdr:from>
      <cdr:x>0.43</cdr:x>
      <cdr:y>0.57505</cdr:y>
    </cdr:from>
    <cdr:to>
      <cdr:x>0.4475</cdr:x>
      <cdr:y>0.72329</cdr:y>
    </cdr:to>
    <cdr:sp macro="" textlink="">
      <cdr:nvSpPr>
        <cdr:cNvPr id="10" name="TextovéPole 9"/>
        <cdr:cNvSpPr txBox="1"/>
      </cdr:nvSpPr>
      <cdr:spPr>
        <a:xfrm xmlns:a="http://schemas.openxmlformats.org/drawingml/2006/main">
          <a:off x="3538736" y="2793492"/>
          <a:ext cx="144016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  <cdr:relSizeAnchor xmlns:cdr="http://schemas.openxmlformats.org/drawingml/2006/chartDrawing">
    <cdr:from>
      <cdr:x>0.3775</cdr:x>
      <cdr:y>0.56023</cdr:y>
    </cdr:from>
    <cdr:to>
      <cdr:x>0.4475</cdr:x>
      <cdr:y>0.64917</cdr:y>
    </cdr:to>
    <cdr:sp macro="" textlink="">
      <cdr:nvSpPr>
        <cdr:cNvPr id="12" name="TextovéPole 11"/>
        <cdr:cNvSpPr txBox="1"/>
      </cdr:nvSpPr>
      <cdr:spPr>
        <a:xfrm xmlns:a="http://schemas.openxmlformats.org/drawingml/2006/main">
          <a:off x="3106688" y="2721484"/>
          <a:ext cx="57606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rtlCol="0"/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  <cdr:relSizeAnchor xmlns:cdr="http://schemas.openxmlformats.org/drawingml/2006/chartDrawing">
    <cdr:from>
      <cdr:x>0.395</cdr:x>
      <cdr:y>0.4306</cdr:y>
    </cdr:from>
    <cdr:to>
      <cdr:x>0.4825</cdr:x>
      <cdr:y>0.50472</cdr:y>
    </cdr:to>
    <cdr:sp macro="" textlink="">
      <cdr:nvSpPr>
        <cdr:cNvPr id="13" name="TextovéPole 12"/>
        <cdr:cNvSpPr txBox="1"/>
      </cdr:nvSpPr>
      <cdr:spPr>
        <a:xfrm xmlns:a="http://schemas.openxmlformats.org/drawingml/2006/main">
          <a:off x="3250704" y="2091782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800" dirty="0"/>
            <a:t>19,12</a:t>
          </a:r>
          <a:endParaRPr lang="cs-CZ" sz="1100" dirty="0"/>
        </a:p>
      </cdr:txBody>
    </cdr:sp>
  </cdr:relSizeAnchor>
  <cdr:relSizeAnchor xmlns:cdr="http://schemas.openxmlformats.org/drawingml/2006/chartDrawing">
    <cdr:from>
      <cdr:x>0.91667</cdr:x>
      <cdr:y>0.64917</cdr:y>
    </cdr:from>
    <cdr:to>
      <cdr:x>1</cdr:x>
      <cdr:y>0.88446</cdr:y>
    </cdr:to>
    <cdr:sp macro="" textlink="">
      <cdr:nvSpPr>
        <cdr:cNvPr id="11" name="TextovéPole 10"/>
        <cdr:cNvSpPr txBox="1"/>
      </cdr:nvSpPr>
      <cdr:spPr>
        <a:xfrm xmlns:a="http://schemas.openxmlformats.org/drawingml/2006/main">
          <a:off x="7543827" y="3153532"/>
          <a:ext cx="685773" cy="11429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/>
        <a:lstStyle xmlns:a="http://schemas.openxmlformats.org/drawingml/2006/main"/>
        <a:p xmlns:a="http://schemas.openxmlformats.org/drawingml/2006/main">
          <a:r>
            <a:rPr lang="cs-CZ" sz="1400" dirty="0" err="1"/>
            <a:t>Revital</a:t>
          </a:r>
          <a:r>
            <a:rPr lang="cs-CZ" sz="1400" dirty="0"/>
            <a:t>. </a:t>
          </a:r>
          <a:br>
            <a:rPr lang="cs-CZ" sz="1400" dirty="0"/>
          </a:br>
          <a:r>
            <a:rPr lang="cs-CZ" sz="1400" dirty="0"/>
            <a:t>(zateplení)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0.61632</cdr:x>
      <cdr:y>0.58401</cdr:y>
    </cdr:from>
    <cdr:to>
      <cdr:x>0.6684</cdr:x>
      <cdr:y>0.75612</cdr:y>
    </cdr:to>
    <cdr:sp macro="" textlink="">
      <cdr:nvSpPr>
        <cdr:cNvPr id="2" name="TextovéPole 1"/>
        <cdr:cNvSpPr txBox="1"/>
      </cdr:nvSpPr>
      <cdr:spPr>
        <a:xfrm xmlns:a="http://schemas.openxmlformats.org/drawingml/2006/main" rot="16200000">
          <a:off x="4896916" y="2818388"/>
          <a:ext cx="778963" cy="4285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400" dirty="0"/>
            <a:t>=2,00%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0.94532</cdr:x>
      <cdr:y>0.25093</cdr:y>
    </cdr:from>
    <cdr:to>
      <cdr:x>1</cdr:x>
      <cdr:y>0.49895</cdr:y>
    </cdr:to>
    <cdr:sp macro="" textlink="">
      <cdr:nvSpPr>
        <cdr:cNvPr id="2" name="TextovéPole 1"/>
        <cdr:cNvSpPr txBox="1"/>
      </cdr:nvSpPr>
      <cdr:spPr>
        <a:xfrm xmlns:a="http://schemas.openxmlformats.org/drawingml/2006/main" rot="16200000">
          <a:off x="8286763" y="1585899"/>
          <a:ext cx="1214440" cy="500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800" dirty="0"/>
            <a:t>(po SD)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8" name="Zástupný symbol pro datum 7"/>
          <p:cNvSpPr>
            <a:spLocks noGrp="1"/>
          </p:cNvSpPr>
          <p:nvPr>
            <p:ph type="dt" idx="1"/>
          </p:nvPr>
        </p:nvSpPr>
        <p:spPr>
          <a:xfrm>
            <a:off x="3843249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6F54D-A612-4C80-B8A3-1363B69530BF}" type="datetimeFigureOut">
              <a:rPr lang="cs-CZ" smtClean="0"/>
              <a:pPr/>
              <a:t>01.06.2017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5"/>
          </p:nvPr>
        </p:nvSpPr>
        <p:spPr>
          <a:xfrm>
            <a:off x="3843249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17537-1388-472A-8C55-7BBE23C919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568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0AC4-1826-44D6-BBB8-A9D6918235F8}" type="datetime1">
              <a:rPr lang="cs-CZ" smtClean="0"/>
              <a:pPr/>
              <a:t>01.06.2017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D7A89-379A-4C65-99A8-9DE14C51617D}" type="datetime1">
              <a:rPr lang="cs-CZ" smtClean="0"/>
              <a:pPr/>
              <a:t>01.06.2017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D20E-E2E7-40C2-846A-C5609C6A77B7}" type="datetime1">
              <a:rPr lang="cs-CZ" smtClean="0"/>
              <a:pPr/>
              <a:t>01.06.2017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2AD5-A380-4CBF-B76A-66E3B049039E}" type="datetime1">
              <a:rPr lang="cs-CZ" smtClean="0"/>
              <a:pPr/>
              <a:t>01.06.2017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225F-9D8E-4817-A1B6-4DEF5B21CD0A}" type="datetime1">
              <a:rPr lang="cs-CZ" smtClean="0"/>
              <a:pPr/>
              <a:t>01.06.2017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F73F-5B70-435B-8835-4DB8445C6EC8}" type="datetime1">
              <a:rPr lang="cs-CZ" smtClean="0"/>
              <a:pPr/>
              <a:t>01.06.2017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FBDB-F41E-44B6-AAE3-0D13F3BDE129}" type="datetime1">
              <a:rPr lang="cs-CZ" smtClean="0"/>
              <a:pPr/>
              <a:t>01.06.2017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6C3C-090E-4494-9002-8C8A3A151FDF}" type="datetime1">
              <a:rPr lang="cs-CZ" smtClean="0"/>
              <a:pPr/>
              <a:t>01.06.2017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90AA-87B2-4524-8DB2-76DA6A8F409A}" type="datetime1">
              <a:rPr lang="cs-CZ" smtClean="0"/>
              <a:pPr/>
              <a:t>01.06.2017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2DC0-FAC2-4F21-B3D9-C216F40872D9}" type="datetime1">
              <a:rPr lang="cs-CZ" smtClean="0"/>
              <a:pPr/>
              <a:t>01.06.2017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5673-F254-4117-8E4B-CF655C840F1D}" type="datetime1">
              <a:rPr lang="cs-CZ" smtClean="0"/>
              <a:pPr/>
              <a:t>01.06.2017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F0754-3236-4B25-99E1-42B36A50F3B5}" type="datetime1">
              <a:rPr lang="cs-CZ" smtClean="0"/>
              <a:pPr/>
              <a:t>01.06.2017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1D0C9-4A7F-4A3F-B53A-9A96B38963A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Bar dir="vert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7238"/>
          </a:xfrm>
        </p:spPr>
        <p:txBody>
          <a:bodyPr>
            <a:normAutofit/>
          </a:bodyPr>
          <a:lstStyle/>
          <a:p>
            <a:r>
              <a:rPr lang="cs-CZ" sz="6700" dirty="0"/>
              <a:t>Zpráva</a:t>
            </a:r>
            <a:r>
              <a:rPr lang="cs-CZ" dirty="0"/>
              <a:t> </a:t>
            </a:r>
            <a:br>
              <a:rPr lang="cs-CZ" dirty="0"/>
            </a:br>
            <a:r>
              <a:rPr lang="cs-CZ" sz="3200" dirty="0"/>
              <a:t>o činnosti představenstva, hospodaření družstva za rok 2016  a návrh hospodářsko-finančního plánu na rok 2017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3786190"/>
            <a:ext cx="8229600" cy="2643206"/>
          </a:xfrm>
        </p:spPr>
        <p:txBody>
          <a:bodyPr/>
          <a:lstStyle/>
          <a:p>
            <a:pPr algn="ctr">
              <a:buNone/>
            </a:pPr>
            <a:r>
              <a:rPr lang="cs-CZ" sz="2000" dirty="0"/>
              <a:t>Jaroslav Majer</a:t>
            </a:r>
          </a:p>
          <a:p>
            <a:pPr algn="ctr">
              <a:buNone/>
            </a:pPr>
            <a:r>
              <a:rPr lang="cs-CZ" sz="2400" b="1" dirty="0"/>
              <a:t>Stavební bytové družstvo Plzeň - jih se sídlem v Přešticích</a:t>
            </a:r>
          </a:p>
          <a:p>
            <a:pPr algn="ctr">
              <a:buNone/>
            </a:pPr>
            <a:r>
              <a:rPr lang="cs-CZ" sz="2400" b="1" dirty="0"/>
              <a:t>Hlávkova 23, 334 01 Přeštice</a:t>
            </a:r>
          </a:p>
          <a:p>
            <a:pPr algn="ctr">
              <a:buNone/>
            </a:pPr>
            <a:endParaRPr lang="cs-CZ" sz="2400" b="1" dirty="0"/>
          </a:p>
          <a:p>
            <a:pPr algn="ctr">
              <a:buNone/>
            </a:pPr>
            <a:r>
              <a:rPr lang="cs-CZ" sz="2400" dirty="0"/>
              <a:t>Shromáždění delegátů 1. 6. 2017 18:00 hod</a:t>
            </a:r>
            <a:r>
              <a:rPr lang="cs-CZ" sz="2400" b="1" dirty="0"/>
              <a:t>.</a:t>
            </a:r>
          </a:p>
          <a:p>
            <a:pPr algn="ctr">
              <a:buNone/>
            </a:pPr>
            <a:r>
              <a:rPr lang="cs-CZ" sz="1800" dirty="0"/>
              <a:t>Velký sál Kulturního a komunitního centra v Přešticích, Masarykovo náměstí 311</a:t>
            </a:r>
          </a:p>
          <a:p>
            <a:pPr algn="ctr">
              <a:buNone/>
            </a:pPr>
            <a:endParaRPr lang="cs-CZ" sz="2400" b="1" dirty="0"/>
          </a:p>
        </p:txBody>
      </p:sp>
      <p:pic>
        <p:nvPicPr>
          <p:cNvPr id="2050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1143000" cy="1143000"/>
          </a:xfrm>
          <a:prstGeom prst="rect">
            <a:avLst/>
          </a:prstGeom>
          <a:noFill/>
        </p:spPr>
      </p:pic>
      <p:cxnSp>
        <p:nvCxnSpPr>
          <p:cNvPr id="8" name="Přímá spojovací čára 7"/>
          <p:cNvCxnSpPr/>
          <p:nvPr/>
        </p:nvCxnSpPr>
        <p:spPr>
          <a:xfrm rot="16200000" flipV="1">
            <a:off x="3643306" y="5572140"/>
            <a:ext cx="71438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14290"/>
            <a:ext cx="1285884" cy="12858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257300" indent="-1257300" algn="l"/>
            <a:r>
              <a:rPr lang="cs-CZ" dirty="0"/>
              <a:t>	</a:t>
            </a:r>
            <a:r>
              <a:rPr lang="cs-CZ" sz="3100" b="1" dirty="0"/>
              <a:t>Nedělitelný fond a nerozdělený zisk </a:t>
            </a:r>
            <a:br>
              <a:rPr lang="cs-CZ" sz="2800" b="1" dirty="0"/>
            </a:br>
            <a:r>
              <a:rPr lang="cs-CZ" sz="2800" b="1" dirty="0"/>
              <a:t>(v mil. Kč)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970707"/>
              </p:ext>
            </p:extLst>
          </p:nvPr>
        </p:nvGraphicFramePr>
        <p:xfrm>
          <a:off x="0" y="1560522"/>
          <a:ext cx="9144000" cy="5036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1285876" cy="1285884"/>
          </a:xfrm>
          <a:prstGeom prst="rect">
            <a:avLst/>
          </a:prstGeom>
          <a:noFill/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7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214290"/>
            <a:ext cx="1285884" cy="1285884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357158" y="6429396"/>
            <a:ext cx="24288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Shromáždění delegátů SBD PJ – 1. 6. 2017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/>
              <a:t>Hospodaření družstva za rok 2016</a:t>
            </a:r>
            <a:br>
              <a:rPr lang="cs-CZ" sz="3200" b="1" u="sng" dirty="0"/>
            </a:br>
            <a:endParaRPr lang="cs-CZ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cs-CZ" b="1" dirty="0"/>
              <a:t> </a:t>
            </a:r>
            <a:endParaRPr lang="cs-CZ" b="1" u="sng" dirty="0"/>
          </a:p>
          <a:p>
            <a:pPr marL="1438275" indent="-1438275">
              <a:buNone/>
            </a:pPr>
            <a:r>
              <a:rPr lang="cs-CZ" sz="5600" dirty="0"/>
              <a:t>Náklady  .…………… 	15.895.475,50 Kč  (plán 2016 :  16.789.545,--  Kč)</a:t>
            </a:r>
          </a:p>
          <a:p>
            <a:pPr>
              <a:buNone/>
              <a:tabLst>
                <a:tab pos="1438275" algn="l"/>
              </a:tabLst>
            </a:pPr>
            <a:r>
              <a:rPr lang="cs-CZ" sz="5600" dirty="0"/>
              <a:t>Výnosy  .…………....	16.994.396,84 Kč  (plán 2016 :  16.852.360,--  Kč)</a:t>
            </a:r>
          </a:p>
          <a:p>
            <a:pPr>
              <a:buNone/>
              <a:tabLst>
                <a:tab pos="1438275" algn="l"/>
              </a:tabLst>
            </a:pPr>
            <a:endParaRPr lang="cs-CZ" sz="5600" dirty="0"/>
          </a:p>
          <a:p>
            <a:pPr>
              <a:buNone/>
            </a:pPr>
            <a:r>
              <a:rPr lang="cs-CZ" sz="5600" b="1" u="sng" dirty="0"/>
              <a:t>Hospodářský výsledek po účetní závěrce za rok 2016</a:t>
            </a:r>
            <a:r>
              <a:rPr lang="cs-CZ" sz="5600" u="sng" dirty="0"/>
              <a:t>: </a:t>
            </a:r>
          </a:p>
          <a:p>
            <a:pPr>
              <a:buNone/>
            </a:pPr>
            <a:r>
              <a:rPr lang="cs-CZ" sz="5600" dirty="0"/>
              <a:t>+1.428.951,34 Kč hrubého,  daň 330.030,- Kč </a:t>
            </a:r>
          </a:p>
          <a:p>
            <a:pPr>
              <a:buNone/>
            </a:pPr>
            <a:r>
              <a:rPr lang="cs-CZ" sz="5600" u="sng" dirty="0"/>
              <a:t>+ 1,098.921,34 Kč po zdanění</a:t>
            </a:r>
            <a:endParaRPr lang="cs-CZ" sz="5600" dirty="0"/>
          </a:p>
          <a:p>
            <a:pPr>
              <a:buNone/>
            </a:pPr>
            <a:r>
              <a:rPr lang="cs-CZ" sz="5600" b="1" dirty="0"/>
              <a:t> </a:t>
            </a:r>
            <a:endParaRPr lang="cs-CZ" sz="5600" dirty="0"/>
          </a:p>
          <a:p>
            <a:pPr>
              <a:buNone/>
            </a:pPr>
            <a:r>
              <a:rPr lang="cs-CZ" sz="5600" b="1" u="sng" dirty="0"/>
              <a:t>Stavy fondů k 31.12.2016:</a:t>
            </a:r>
            <a:endParaRPr lang="cs-CZ" sz="5600" dirty="0"/>
          </a:p>
          <a:p>
            <a:pPr>
              <a:buNone/>
              <a:tabLst>
                <a:tab pos="4305300" algn="r"/>
              </a:tabLst>
            </a:pPr>
            <a:r>
              <a:rPr lang="cs-CZ" sz="5600" dirty="0"/>
              <a:t>- nedělitelný fond	9,187.732,25  Kč</a:t>
            </a:r>
          </a:p>
          <a:p>
            <a:pPr marL="0" indent="0" algn="just" defTabSz="1028700">
              <a:buFontTx/>
              <a:buChar char="-"/>
              <a:tabLst>
                <a:tab pos="4305300" algn="r"/>
                <a:tab pos="4486275" algn="l"/>
              </a:tabLst>
            </a:pPr>
            <a:r>
              <a:rPr lang="cs-CZ" sz="5600" dirty="0"/>
              <a:t> ostatní statutární fondy	188.540,10  Kč 	 </a:t>
            </a:r>
            <a:r>
              <a:rPr lang="cs-CZ" sz="5200" dirty="0"/>
              <a:t>(sociální fond, fond odměn)</a:t>
            </a:r>
          </a:p>
          <a:p>
            <a:pPr defTabSz="952500">
              <a:buNone/>
              <a:tabLst>
                <a:tab pos="4305300" algn="r"/>
              </a:tabLst>
            </a:pPr>
            <a:r>
              <a:rPr lang="cs-CZ" sz="5600" dirty="0"/>
              <a:t>- účet nerozděleného zisku 	2,200.000,00  Kč</a:t>
            </a:r>
          </a:p>
          <a:p>
            <a:pPr indent="3514725">
              <a:buNone/>
            </a:pPr>
            <a:r>
              <a:rPr lang="cs-CZ" b="1" dirty="0"/>
              <a:t> </a:t>
            </a:r>
            <a:endParaRPr lang="cs-CZ" b="1" u="sng" dirty="0"/>
          </a:p>
          <a:p>
            <a:pPr>
              <a:buNone/>
            </a:pPr>
            <a:r>
              <a:rPr lang="cs-CZ" b="1" dirty="0"/>
              <a:t> </a:t>
            </a:r>
            <a:endParaRPr lang="cs-CZ" b="1" u="sng" dirty="0"/>
          </a:p>
          <a:p>
            <a:pPr>
              <a:buNone/>
            </a:pPr>
            <a:r>
              <a:rPr lang="cs-CZ" dirty="0"/>
              <a:t> </a:t>
            </a:r>
            <a:endParaRPr lang="cs-CZ" b="1" u="sng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1754"/>
            <a:ext cx="1285876" cy="1285884"/>
          </a:xfrm>
          <a:prstGeom prst="rect">
            <a:avLst/>
          </a:prstGeom>
          <a:noFill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11</a:t>
            </a:fld>
            <a:endParaRPr lang="cs-CZ"/>
          </a:p>
        </p:txBody>
      </p:sp>
      <p:pic>
        <p:nvPicPr>
          <p:cNvPr id="6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214290"/>
            <a:ext cx="1285884" cy="1285884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357158" y="6429396"/>
            <a:ext cx="24288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Shromáždění delegátů SBD PJ – 1. 6. 2017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>
            <a:normAutofit fontScale="90000"/>
          </a:bodyPr>
          <a:lstStyle/>
          <a:p>
            <a:pPr marL="1257300" algn="l"/>
            <a:r>
              <a:rPr lang="cs-CZ" sz="3500" b="1" dirty="0"/>
              <a:t>	</a:t>
            </a:r>
            <a:br>
              <a:rPr lang="cs-CZ" sz="3500" b="1" dirty="0"/>
            </a:br>
            <a:r>
              <a:rPr lang="cs-CZ" sz="3300" b="1" dirty="0"/>
              <a:t>Návrh na rozdělení </a:t>
            </a:r>
            <a:r>
              <a:rPr lang="cs-CZ" sz="3300" b="1" dirty="0" err="1"/>
              <a:t>hosp</a:t>
            </a:r>
            <a:r>
              <a:rPr lang="cs-CZ" sz="3300" b="1" dirty="0"/>
              <a:t>. výsledku</a:t>
            </a:r>
            <a:br>
              <a:rPr lang="cs-CZ" sz="3300" b="1" dirty="0"/>
            </a:br>
            <a:r>
              <a:rPr lang="cs-CZ" sz="3300" b="1" dirty="0"/>
              <a:t>družstva za rok 2015</a:t>
            </a:r>
            <a:br>
              <a:rPr lang="cs-CZ" b="1" u="sng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lvl="0">
              <a:buNone/>
              <a:tabLst>
                <a:tab pos="6096000" algn="r"/>
              </a:tabLst>
            </a:pPr>
            <a:endParaRPr lang="cs-CZ" sz="2000" dirty="0"/>
          </a:p>
          <a:p>
            <a:pPr>
              <a:tabLst>
                <a:tab pos="6096000" algn="r"/>
              </a:tabLst>
            </a:pPr>
            <a:r>
              <a:rPr lang="cs-CZ" sz="2000" dirty="0"/>
              <a:t>do fondu bytového hospodářství ..…………………………..........	748.921,34 Kč</a:t>
            </a:r>
          </a:p>
          <a:p>
            <a:pPr>
              <a:buFont typeface="Calibri" pitchFamily="34" charset="0"/>
              <a:buChar char="–"/>
              <a:tabLst>
                <a:tab pos="6096000" algn="r"/>
              </a:tabLst>
            </a:pPr>
            <a:r>
              <a:rPr lang="cs-CZ" sz="1600" dirty="0"/>
              <a:t>z toho pronájmy nebytových prostor samospráv ………………………………	...	 402.774,00 Kč</a:t>
            </a:r>
          </a:p>
          <a:p>
            <a:pPr>
              <a:tabLst>
                <a:tab pos="6096000" algn="r"/>
              </a:tabLst>
            </a:pPr>
            <a:r>
              <a:rPr lang="cs-CZ" sz="2000" dirty="0"/>
              <a:t>do sociálního fondu …………………………..…………………………	…	150.000,00 Kč</a:t>
            </a:r>
          </a:p>
          <a:p>
            <a:pPr>
              <a:tabLst>
                <a:tab pos="6096000" algn="r"/>
              </a:tabLst>
            </a:pPr>
            <a:r>
              <a:rPr lang="cs-CZ" sz="2000" dirty="0"/>
              <a:t>do nedělitelného fondu ………………………………………………….    200.000,00 Kč		</a:t>
            </a:r>
            <a:endParaRPr lang="cs-CZ" sz="2000" b="1" u="sng" dirty="0"/>
          </a:p>
          <a:p>
            <a:pPr>
              <a:tabLst>
                <a:tab pos="6096000" algn="r"/>
              </a:tabLst>
            </a:pPr>
            <a:r>
              <a:rPr lang="cs-CZ" sz="2000" dirty="0"/>
              <a:t>odměny pro samosprávy a obvodové komise …………….…	…  302.257,00 Kč</a:t>
            </a:r>
          </a:p>
          <a:p>
            <a:pPr>
              <a:tabLst>
                <a:tab pos="6096000" algn="r"/>
              </a:tabLst>
            </a:pPr>
            <a:r>
              <a:rPr lang="cs-CZ" sz="2000" dirty="0"/>
              <a:t>funkcionářské odměny …………………………………………….….....  262.038,00 Kč</a:t>
            </a:r>
          </a:p>
          <a:p>
            <a:pPr>
              <a:spcBef>
                <a:spcPts val="0"/>
              </a:spcBef>
              <a:buNone/>
              <a:tabLst>
                <a:tab pos="6096000" algn="r"/>
              </a:tabLst>
            </a:pPr>
            <a:r>
              <a:rPr lang="cs-CZ" sz="1800" dirty="0"/>
              <a:t>	</a:t>
            </a:r>
            <a:r>
              <a:rPr lang="cs-CZ" sz="1400" dirty="0"/>
              <a:t>(z toho představenstvo: 156.673,- Kč, kontrolní komise: 66.765,- Kč a ekonomická komise: 38.600,- Kč)</a:t>
            </a:r>
          </a:p>
          <a:p>
            <a:pPr>
              <a:spcBef>
                <a:spcPts val="24"/>
              </a:spcBef>
              <a:buFont typeface="Calibri" pitchFamily="34" charset="0"/>
              <a:buChar char="–"/>
              <a:tabLst>
                <a:tab pos="6096000" algn="r"/>
              </a:tabLst>
            </a:pPr>
            <a:r>
              <a:rPr lang="cs-CZ" sz="2000" dirty="0"/>
              <a:t>odměny pro samosprávy ………………………………………………	… 248. 225,00 Kč</a:t>
            </a:r>
          </a:p>
          <a:p>
            <a:pPr>
              <a:spcBef>
                <a:spcPts val="24"/>
              </a:spcBef>
              <a:buFont typeface="Calibri" pitchFamily="34" charset="0"/>
              <a:buChar char="–"/>
              <a:tabLst>
                <a:tab pos="6096000" algn="r"/>
              </a:tabLst>
            </a:pPr>
            <a:r>
              <a:rPr lang="cs-CZ" sz="2000" dirty="0"/>
              <a:t>odměny pro obvodové komise ………………………………………..    54.032,00 Kč</a:t>
            </a:r>
          </a:p>
          <a:p>
            <a:pPr>
              <a:buFont typeface="Calibri" pitchFamily="34" charset="0"/>
              <a:buChar char="–"/>
              <a:tabLst>
                <a:tab pos="6096000" algn="r"/>
              </a:tabLst>
            </a:pPr>
            <a:endParaRPr lang="cs-CZ" sz="1800" dirty="0"/>
          </a:p>
          <a:p>
            <a:pPr>
              <a:tabLst>
                <a:tab pos="6096000" algn="r"/>
              </a:tabLst>
            </a:pPr>
            <a:endParaRPr lang="cs-CZ" sz="2000" b="1" u="sng" dirty="0"/>
          </a:p>
          <a:p>
            <a:endParaRPr lang="cs-CZ" dirty="0"/>
          </a:p>
        </p:txBody>
      </p:sp>
      <p:pic>
        <p:nvPicPr>
          <p:cNvPr id="4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1285876" cy="1285884"/>
          </a:xfrm>
          <a:prstGeom prst="rect">
            <a:avLst/>
          </a:prstGeom>
          <a:noFill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12</a:t>
            </a:fld>
            <a:endParaRPr lang="cs-CZ" dirty="0"/>
          </a:p>
        </p:txBody>
      </p:sp>
      <p:pic>
        <p:nvPicPr>
          <p:cNvPr id="6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357166"/>
            <a:ext cx="1285884" cy="1285884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357158" y="6429396"/>
            <a:ext cx="24288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Shromáždění delegátů SBD PJ – 1. 6. 2017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1076325" algn="l"/>
              </a:tabLst>
            </a:pPr>
            <a:r>
              <a:rPr lang="cs-CZ" sz="3000" b="1" dirty="0"/>
              <a:t> 	Hospodářsko-finanční plán na rok 2017</a:t>
            </a:r>
            <a:endParaRPr lang="cs-CZ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>
            <a:normAutofit/>
          </a:bodyPr>
          <a:lstStyle/>
          <a:p>
            <a:pPr lvl="0">
              <a:buNone/>
              <a:tabLst>
                <a:tab pos="7981950" algn="r"/>
              </a:tabLst>
            </a:pPr>
            <a:r>
              <a:rPr lang="cs-CZ" sz="2000" dirty="0"/>
              <a:t>celkové náklady družstva …………………………………………………….	15.908.145,--  Kč</a:t>
            </a:r>
          </a:p>
          <a:p>
            <a:pPr lvl="0">
              <a:buNone/>
              <a:tabLst>
                <a:tab pos="7981950" algn="r"/>
              </a:tabLst>
            </a:pPr>
            <a:r>
              <a:rPr lang="cs-CZ" sz="2000" dirty="0"/>
              <a:t>celkové výnosy družstva  ……………………………………………………..	16.782.260,--  Kč</a:t>
            </a:r>
          </a:p>
          <a:p>
            <a:pPr lvl="0">
              <a:buNone/>
              <a:tabLst>
                <a:tab pos="7981950" algn="r"/>
              </a:tabLst>
            </a:pPr>
            <a:r>
              <a:rPr lang="cs-CZ" sz="2000" dirty="0"/>
              <a:t>hrubý hospodářský výsledek ……………………………………………………  874.115,--  Kč</a:t>
            </a:r>
          </a:p>
          <a:p>
            <a:pPr>
              <a:buNone/>
            </a:pPr>
            <a:r>
              <a:rPr lang="cs-CZ" sz="2000" dirty="0"/>
              <a:t> </a:t>
            </a:r>
          </a:p>
          <a:p>
            <a:pPr>
              <a:buNone/>
              <a:tabLst>
                <a:tab pos="7981950" algn="r"/>
              </a:tabLst>
            </a:pPr>
            <a:r>
              <a:rPr lang="cs-CZ" sz="2000" dirty="0"/>
              <a:t>Plán středisek bytového a tepelného hospodářství jako vyrovnaný, </a:t>
            </a:r>
          </a:p>
          <a:p>
            <a:pPr>
              <a:buNone/>
              <a:tabLst>
                <a:tab pos="7981950" algn="r"/>
              </a:tabLst>
            </a:pPr>
            <a:r>
              <a:rPr lang="cs-CZ" sz="2000" dirty="0"/>
              <a:t>tj. v nákladech a výnosech: …………………………………………………...	7.848.000,-- Kč</a:t>
            </a:r>
          </a:p>
          <a:p>
            <a:pPr>
              <a:buNone/>
              <a:tabLst>
                <a:tab pos="7981950" algn="r"/>
              </a:tabLst>
            </a:pPr>
            <a:r>
              <a:rPr lang="cs-CZ" sz="2000" dirty="0"/>
              <a:t>-  z toho bytové hospodářství ……………………………………………..... 	1.070.000,-- Kč</a:t>
            </a:r>
          </a:p>
          <a:p>
            <a:pPr>
              <a:buNone/>
              <a:tabLst>
                <a:tab pos="7981950" algn="r"/>
              </a:tabLst>
            </a:pPr>
            <a:r>
              <a:rPr lang="cs-CZ" sz="2000" dirty="0"/>
              <a:t>-  z toho tepelné hospodářství ……………………………………………….	6.778.000,-- Kč</a:t>
            </a:r>
          </a:p>
          <a:p>
            <a:pPr>
              <a:buNone/>
            </a:pPr>
            <a:r>
              <a:rPr lang="cs-CZ" sz="2000" dirty="0"/>
              <a:t> </a:t>
            </a:r>
          </a:p>
          <a:p>
            <a:pPr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  <p:pic>
        <p:nvPicPr>
          <p:cNvPr id="4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52"/>
            <a:ext cx="1285876" cy="1285884"/>
          </a:xfrm>
          <a:prstGeom prst="rect">
            <a:avLst/>
          </a:prstGeom>
          <a:noFill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13</a:t>
            </a:fld>
            <a:endParaRPr lang="cs-CZ"/>
          </a:p>
        </p:txBody>
      </p:sp>
      <p:pic>
        <p:nvPicPr>
          <p:cNvPr id="6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142852"/>
            <a:ext cx="785818" cy="785818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357158" y="6429396"/>
            <a:ext cx="24288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Shromáždění delegátů SBD PJ – 1. 6. 2017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472386" cy="725470"/>
          </a:xfrm>
        </p:spPr>
        <p:txBody>
          <a:bodyPr>
            <a:noAutofit/>
          </a:bodyPr>
          <a:lstStyle/>
          <a:p>
            <a:r>
              <a:rPr lang="cs-CZ" sz="1400" b="1" dirty="0"/>
              <a:t>Z Á P I S</a:t>
            </a:r>
            <a:br>
              <a:rPr lang="cs-CZ" sz="1400" b="1" dirty="0"/>
            </a:br>
            <a:r>
              <a:rPr lang="cs-CZ" sz="1400" b="1" dirty="0"/>
              <a:t>ze shromáždění delegátů Stavebního bytového družstva Plzeň-jih se sídlem v Přešticích, konaného dne 1. 6. 2017 od 18:00 hodin</a:t>
            </a:r>
            <a:br>
              <a:rPr lang="cs-CZ" sz="1400" dirty="0"/>
            </a:br>
            <a:r>
              <a:rPr lang="cs-CZ" sz="1400" b="1" dirty="0"/>
              <a:t>v sále Kulturního a komunitního centra v Přešticích, Masarykovo náměstí 311</a:t>
            </a:r>
            <a:br>
              <a:rPr lang="cs-CZ" sz="1400" dirty="0"/>
            </a:br>
            <a:endParaRPr lang="cs-CZ" sz="1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5500726"/>
          </a:xfrm>
        </p:spPr>
        <p:txBody>
          <a:bodyPr>
            <a:noAutofit/>
          </a:bodyPr>
          <a:lstStyle/>
          <a:p>
            <a:r>
              <a:rPr lang="cs-CZ" sz="1200" b="1" u="sng" dirty="0"/>
              <a:t>Zápis představenstva č. 6 (29. 6. 2016)</a:t>
            </a:r>
            <a:endParaRPr lang="cs-CZ" sz="1200" dirty="0"/>
          </a:p>
          <a:p>
            <a:r>
              <a:rPr lang="cs-CZ" sz="1200" b="1" u="sng" dirty="0"/>
              <a:t>2./  Vyhodnocení shromáždění delegátů z 26. 5. 2016 </a:t>
            </a:r>
            <a:endParaRPr lang="cs-CZ" sz="1200" dirty="0"/>
          </a:p>
          <a:p>
            <a:r>
              <a:rPr lang="cs-CZ" sz="1200" b="1" u="sng" dirty="0"/>
              <a:t>2.2./  Diskusní příspěvky </a:t>
            </a:r>
            <a:endParaRPr lang="cs-CZ" sz="1200" dirty="0"/>
          </a:p>
          <a:p>
            <a:r>
              <a:rPr lang="cs-CZ" sz="1200" dirty="0"/>
              <a:t>Ze samostatné diskuze jeden diskusní příspěvek: </a:t>
            </a:r>
          </a:p>
          <a:p>
            <a:r>
              <a:rPr lang="cs-CZ" sz="1200" u="sng" dirty="0"/>
              <a:t>Miloš Pech, Dobřany 795-6</a:t>
            </a:r>
            <a:endParaRPr lang="cs-CZ" sz="1200" dirty="0"/>
          </a:p>
          <a:p>
            <a:pPr>
              <a:spcAft>
                <a:spcPts val="600"/>
              </a:spcAft>
            </a:pPr>
            <a:r>
              <a:rPr lang="cs-CZ" sz="1200" dirty="0"/>
              <a:t>V souvislosti s nízkými výnosy z úložek navrhuje investovat do výstavby bytových domů, které by pak družstvo prodávalo nebo pronajímalo. Developeři např. v Dobřanech byty snadno udají.</a:t>
            </a:r>
          </a:p>
          <a:p>
            <a:pPr>
              <a:spcAft>
                <a:spcPts val="600"/>
              </a:spcAft>
            </a:pPr>
            <a:r>
              <a:rPr lang="cs-CZ" sz="1200" i="1" dirty="0"/>
              <a:t>p. Majer – touto myšlenkou se představenstvo již zabývalo a rozhodlo zatím vyčkat na schválení zákona o sociální bydlení a vyhlášení případných podpor ze strany státu. V Přešticích jedna developerská společnost měla na pozemcích města bytové domy dávno vybudovat, ale snaží se změnit záměr na výstavbu tzv. vila domů nebo rodinných domů z obavy špatné prodejnosti bytů. </a:t>
            </a:r>
            <a:endParaRPr lang="cs-CZ" sz="1200" dirty="0"/>
          </a:p>
          <a:p>
            <a:r>
              <a:rPr lang="cs-CZ" sz="1200" dirty="0"/>
              <a:t> Dále pak </a:t>
            </a:r>
            <a:r>
              <a:rPr lang="cs-CZ" sz="1200" dirty="0" err="1"/>
              <a:t>diskuzní</a:t>
            </a:r>
            <a:r>
              <a:rPr lang="cs-CZ" sz="1200" dirty="0"/>
              <a:t> příspěvky k jednotlivým projednávaným bodům:</a:t>
            </a:r>
          </a:p>
          <a:p>
            <a:r>
              <a:rPr lang="cs-CZ" sz="1200" u="sng" dirty="0"/>
              <a:t>K bodu 10 programu (smlouva o výkonu funkce)</a:t>
            </a:r>
            <a:endParaRPr lang="cs-CZ" sz="1200" dirty="0"/>
          </a:p>
          <a:p>
            <a:r>
              <a:rPr lang="cs-CZ" sz="1200" i="1" dirty="0"/>
              <a:t>p. Zoubek Václav, Přeštice 989 - </a:t>
            </a:r>
            <a:r>
              <a:rPr lang="cs-CZ" sz="1200" dirty="0"/>
              <a:t>proč je nutné postupovat takhle složitě ?</a:t>
            </a:r>
            <a:r>
              <a:rPr lang="cs-CZ" sz="1200" u="sng" dirty="0"/>
              <a:t> </a:t>
            </a:r>
            <a:endParaRPr lang="cs-CZ" sz="1200" dirty="0"/>
          </a:p>
          <a:p>
            <a:r>
              <a:rPr lang="cs-CZ" sz="1200" dirty="0"/>
              <a:t>Bylo odpovězeno předsedou představenstva p. Majerem na místě.</a:t>
            </a:r>
            <a:r>
              <a:rPr lang="cs-CZ" sz="1200" u="sng" dirty="0"/>
              <a:t> </a:t>
            </a:r>
            <a:endParaRPr lang="cs-CZ" sz="1200" dirty="0"/>
          </a:p>
          <a:p>
            <a:r>
              <a:rPr lang="cs-CZ" sz="1200" i="1" dirty="0"/>
              <a:t>p. </a:t>
            </a:r>
            <a:r>
              <a:rPr lang="cs-CZ" sz="1200" i="1" dirty="0" err="1"/>
              <a:t>Vogeltanz</a:t>
            </a:r>
            <a:r>
              <a:rPr lang="cs-CZ" sz="1200" i="1" dirty="0"/>
              <a:t> Josef, Dobřany 843 - </a:t>
            </a:r>
            <a:r>
              <a:rPr lang="cs-CZ" sz="1200" dirty="0"/>
              <a:t>zda jsou odměny jen pro předsedu nebo pro celý výbor. </a:t>
            </a:r>
          </a:p>
          <a:p>
            <a:pPr>
              <a:spcAft>
                <a:spcPts val="600"/>
              </a:spcAft>
            </a:pPr>
            <a:r>
              <a:rPr lang="cs-CZ" sz="1200" dirty="0"/>
              <a:t>Odpověděl na místě také předseda - odměna se rozděluje podle pokynů výboru případně členské schůze SA.</a:t>
            </a:r>
          </a:p>
          <a:p>
            <a:r>
              <a:rPr lang="cs-CZ" sz="1200" dirty="0"/>
              <a:t> </a:t>
            </a:r>
            <a:r>
              <a:rPr lang="cs-CZ" sz="1200" u="sng" dirty="0"/>
              <a:t>K bodu 11 programu (návrh na prodej domu </a:t>
            </a:r>
            <a:r>
              <a:rPr lang="cs-CZ" sz="1200" u="sng" dirty="0" err="1"/>
              <a:t>čp</a:t>
            </a:r>
            <a:r>
              <a:rPr lang="cs-CZ" sz="1200" u="sng" dirty="0"/>
              <a:t>. 22)</a:t>
            </a:r>
            <a:endParaRPr lang="cs-CZ" sz="1200" dirty="0"/>
          </a:p>
          <a:p>
            <a:r>
              <a:rPr lang="cs-CZ" sz="1200" i="1" dirty="0"/>
              <a:t>p. Pech Miloš, Dobřany 795-6 - </a:t>
            </a:r>
            <a:r>
              <a:rPr lang="cs-CZ" sz="1200" dirty="0"/>
              <a:t>zda se objekt nenachází v památkové zóně a jaká bude navržena prodejní cena.</a:t>
            </a:r>
          </a:p>
          <a:p>
            <a:pPr>
              <a:spcAft>
                <a:spcPts val="600"/>
              </a:spcAft>
            </a:pPr>
            <a:r>
              <a:rPr lang="cs-CZ" sz="1200" dirty="0"/>
              <a:t>Odpověděl na místě také předseda - objekt se nenachází v památkové zóně a cena k prodeji ještě nebyla navržena, hrubý odhad návrhu prodejní ceny je cca 2,5 mil. Kč.</a:t>
            </a:r>
          </a:p>
          <a:p>
            <a:r>
              <a:rPr lang="cs-CZ" sz="1200" dirty="0"/>
              <a:t> Představenstvo vzalo na vědomí vypořádání se s diskusními příspěvky ještě na shromáždění delegátů. Není tak nutné na příspěvky ještě reagovat.  </a:t>
            </a:r>
          </a:p>
          <a:p>
            <a:pPr>
              <a:buNone/>
            </a:pPr>
            <a:endParaRPr lang="cs-CZ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42910" y="6357958"/>
            <a:ext cx="23631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Shromáždění delegátů SBD PJ – 1. 6. 2017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cs-CZ" sz="3000" b="1" dirty="0"/>
              <a:t>Počet bytů ve správě družstva</a:t>
            </a: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>
          <a:xfrm>
            <a:off x="392119" y="1693907"/>
            <a:ext cx="4041775" cy="639762"/>
          </a:xfrm>
        </p:spPr>
        <p:txBody>
          <a:bodyPr/>
          <a:lstStyle/>
          <a:p>
            <a:pPr algn="ctr"/>
            <a:r>
              <a:rPr lang="cs-CZ" dirty="0"/>
              <a:t>2015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3</a:t>
            </a:fld>
            <a:endParaRPr lang="cs-CZ"/>
          </a:p>
        </p:txBody>
      </p:sp>
      <p:pic>
        <p:nvPicPr>
          <p:cNvPr id="4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85728"/>
            <a:ext cx="1143000" cy="1143000"/>
          </a:xfrm>
          <a:prstGeom prst="rect">
            <a:avLst/>
          </a:prstGeom>
          <a:noFill/>
        </p:spPr>
      </p:pic>
      <p:pic>
        <p:nvPicPr>
          <p:cNvPr id="6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214290"/>
            <a:ext cx="1285884" cy="1285884"/>
          </a:xfrm>
          <a:prstGeom prst="rect">
            <a:avLst/>
          </a:prstGeom>
          <a:noFill/>
        </p:spPr>
      </p:pic>
      <p:graphicFrame>
        <p:nvGraphicFramePr>
          <p:cNvPr id="10" name="Graf 9"/>
          <p:cNvGraphicFramePr/>
          <p:nvPr>
            <p:extLst>
              <p:ext uri="{D42A27DB-BD31-4B8C-83A1-F6EECF244321}">
                <p14:modId xmlns:p14="http://schemas.microsoft.com/office/powerpoint/2010/main" val="1238844793"/>
              </p:ext>
            </p:extLst>
          </p:nvPr>
        </p:nvGraphicFramePr>
        <p:xfrm>
          <a:off x="457200" y="2244316"/>
          <a:ext cx="3976694" cy="4112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Obdélník 11"/>
          <p:cNvSpPr/>
          <p:nvPr/>
        </p:nvSpPr>
        <p:spPr>
          <a:xfrm>
            <a:off x="500034" y="6500834"/>
            <a:ext cx="24288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Shromáždění delegátů SBD PJ – 1. 6. 2017</a:t>
            </a:r>
          </a:p>
        </p:txBody>
      </p:sp>
      <p:graphicFrame>
        <p:nvGraphicFramePr>
          <p:cNvPr id="13" name="Zástupný symbol pro obsah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90403941"/>
              </p:ext>
            </p:extLst>
          </p:nvPr>
        </p:nvGraphicFramePr>
        <p:xfrm>
          <a:off x="4857752" y="2185436"/>
          <a:ext cx="4041775" cy="4016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Zástupný symbol pro text 7"/>
          <p:cNvSpPr>
            <a:spLocks noGrp="1"/>
          </p:cNvSpPr>
          <p:nvPr>
            <p:ph type="body" sz="quarter" idx="3"/>
          </p:nvPr>
        </p:nvSpPr>
        <p:spPr>
          <a:xfrm>
            <a:off x="4857752" y="1714488"/>
            <a:ext cx="4041775" cy="639762"/>
          </a:xfrm>
        </p:spPr>
        <p:txBody>
          <a:bodyPr/>
          <a:lstStyle/>
          <a:p>
            <a:pPr algn="ctr"/>
            <a:r>
              <a:rPr lang="cs-CZ" dirty="0"/>
              <a:t>2016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443" y="5437706"/>
            <a:ext cx="1295581" cy="771633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438275" algn="l"/>
            <a:r>
              <a:rPr lang="cs-CZ" sz="3000" b="1" dirty="0"/>
              <a:t>Převody bytů do vlastnictví </a:t>
            </a:r>
            <a:br>
              <a:rPr lang="cs-CZ" sz="3000" b="1" dirty="0"/>
            </a:br>
            <a:r>
              <a:rPr lang="cs-CZ" sz="3000" b="1" dirty="0"/>
              <a:t>v období 2005 až 2016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964876"/>
              </p:ext>
            </p:extLst>
          </p:nvPr>
        </p:nvGraphicFramePr>
        <p:xfrm>
          <a:off x="457200" y="1600200"/>
          <a:ext cx="8043890" cy="4543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1143000" cy="1143004"/>
          </a:xfrm>
          <a:prstGeom prst="rect">
            <a:avLst/>
          </a:prstGeom>
          <a:noFill/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7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142852"/>
            <a:ext cx="1285884" cy="1285884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571472" y="6429396"/>
            <a:ext cx="24288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Shromáždění delegátů SBD PJ – 1. 6. 2017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257300" algn="l"/>
            <a:r>
              <a:rPr lang="cs-CZ" sz="3000" b="1" dirty="0"/>
              <a:t>Počet převedených bytů do vlastnictví </a:t>
            </a:r>
            <a:br>
              <a:rPr lang="cs-CZ" sz="3000" b="1" dirty="0"/>
            </a:br>
            <a:r>
              <a:rPr lang="cs-CZ" sz="3000" b="1" dirty="0"/>
              <a:t>k 31. 12. 2016</a:t>
            </a:r>
            <a:br>
              <a:rPr lang="cs-CZ" sz="2400" dirty="0"/>
            </a:br>
            <a:r>
              <a:rPr lang="cs-CZ" sz="1600" dirty="0"/>
              <a:t>Družstevníci celkem: 835 </a:t>
            </a:r>
            <a:r>
              <a:rPr lang="cs-CZ" sz="1600" dirty="0" err="1"/>
              <a:t>bj</a:t>
            </a:r>
            <a:r>
              <a:rPr lang="cs-CZ" sz="1600" dirty="0"/>
              <a:t>. (36,1%), vlastníci celkem 1480 </a:t>
            </a:r>
            <a:r>
              <a:rPr lang="cs-CZ" sz="1600" dirty="0" err="1"/>
              <a:t>bj</a:t>
            </a:r>
            <a:r>
              <a:rPr lang="cs-CZ" sz="1600" dirty="0"/>
              <a:t>. </a:t>
            </a:r>
            <a:r>
              <a:rPr lang="cs-CZ" sz="1600"/>
              <a:t>(63,9%)</a:t>
            </a:r>
            <a:endParaRPr lang="cs-CZ" sz="1600" dirty="0"/>
          </a:p>
        </p:txBody>
      </p:sp>
      <p:pic>
        <p:nvPicPr>
          <p:cNvPr id="1026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1143000" cy="1071566"/>
          </a:xfrm>
          <a:prstGeom prst="rect">
            <a:avLst/>
          </a:prstGeom>
          <a:noFill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6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142852"/>
            <a:ext cx="1285884" cy="1285884"/>
          </a:xfrm>
          <a:prstGeom prst="rect">
            <a:avLst/>
          </a:prstGeom>
          <a:noFill/>
        </p:spPr>
      </p:pic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93580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Obdélník 6"/>
          <p:cNvSpPr/>
          <p:nvPr/>
        </p:nvSpPr>
        <p:spPr>
          <a:xfrm>
            <a:off x="642910" y="6429396"/>
            <a:ext cx="24288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Shromáždění delegátů SBD PJ – 1. 6. 2017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 marL="1257300" algn="l"/>
            <a:r>
              <a:rPr lang="cs-CZ" sz="2500" b="1" dirty="0"/>
              <a:t>Poplatky za převod </a:t>
            </a:r>
            <a:r>
              <a:rPr lang="cs-CZ" sz="2500" b="1" dirty="0" err="1"/>
              <a:t>bj</a:t>
            </a:r>
            <a:r>
              <a:rPr lang="cs-CZ" sz="2500" b="1" dirty="0"/>
              <a:t>. do OV, za převod ČPP </a:t>
            </a:r>
            <a:br>
              <a:rPr lang="cs-CZ" sz="2500" b="1" dirty="0"/>
            </a:br>
            <a:r>
              <a:rPr lang="cs-CZ" sz="2500" b="1" dirty="0"/>
              <a:t>a za podnájem </a:t>
            </a:r>
            <a:r>
              <a:rPr lang="cs-CZ" sz="2500" b="1" dirty="0" err="1"/>
              <a:t>bj</a:t>
            </a:r>
            <a:r>
              <a:rPr lang="cs-CZ" sz="2500" b="1" dirty="0"/>
              <a:t>. (v tis. Kč)</a:t>
            </a:r>
          </a:p>
        </p:txBody>
      </p:sp>
      <p:pic>
        <p:nvPicPr>
          <p:cNvPr id="5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1285876" cy="1285884"/>
          </a:xfrm>
          <a:prstGeom prst="rect">
            <a:avLst/>
          </a:prstGeom>
          <a:noFill/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7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357166"/>
            <a:ext cx="1285884" cy="1285884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571472" y="6357958"/>
            <a:ext cx="24288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Shromáždění delegátů SBD PJ – 1. 6. 2017</a:t>
            </a:r>
          </a:p>
        </p:txBody>
      </p:sp>
      <p:graphicFrame>
        <p:nvGraphicFramePr>
          <p:cNvPr id="11" name="Graf 10"/>
          <p:cNvGraphicFramePr/>
          <p:nvPr/>
        </p:nvGraphicFramePr>
        <p:xfrm>
          <a:off x="428596" y="1714488"/>
          <a:ext cx="8358246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57300" algn="l"/>
            <a:r>
              <a:rPr lang="cs-CZ" sz="2500" b="1" dirty="0"/>
              <a:t>Objem oprav a rekonstrukcí vč. drobné údržby</a:t>
            </a:r>
            <a:br>
              <a:rPr lang="cs-CZ" sz="2500" b="1" dirty="0"/>
            </a:br>
            <a:r>
              <a:rPr lang="cs-CZ" sz="2500" b="1" dirty="0"/>
              <a:t>- srovnání za období 2006 až 2016 (v mil. Kč)	</a:t>
            </a:r>
            <a:r>
              <a:rPr lang="cs-CZ" sz="2500" dirty="0"/>
              <a:t> 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234542"/>
              </p:ext>
            </p:extLst>
          </p:nvPr>
        </p:nvGraphicFramePr>
        <p:xfrm>
          <a:off x="457200" y="1571612"/>
          <a:ext cx="8229600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1285876" cy="1285884"/>
          </a:xfrm>
          <a:prstGeom prst="rect">
            <a:avLst/>
          </a:prstGeom>
          <a:noFill/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7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428604"/>
            <a:ext cx="1143008" cy="1143008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428596" y="6429396"/>
            <a:ext cx="24288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Shromáždění delegátů SBD PJ – 1. 6. 2017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57300" algn="l"/>
            <a:r>
              <a:rPr lang="cs-CZ" sz="2500" b="1" dirty="0"/>
              <a:t>Dlužníci: členové-nájemci a vlastníci </a:t>
            </a:r>
            <a:br>
              <a:rPr lang="cs-CZ" sz="2500" b="1" dirty="0"/>
            </a:br>
            <a:r>
              <a:rPr lang="cs-CZ" sz="2500" b="1" dirty="0"/>
              <a:t>v družstevních domech </a:t>
            </a:r>
            <a:r>
              <a:rPr lang="cs-CZ" sz="2000" dirty="0"/>
              <a:t>(průměr v roce v tis. Kč</a:t>
            </a:r>
            <a:r>
              <a:rPr lang="cs-CZ" sz="2500" dirty="0"/>
              <a:t>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276301"/>
              </p:ext>
            </p:extLst>
          </p:nvPr>
        </p:nvGraphicFramePr>
        <p:xfrm>
          <a:off x="285720" y="1643050"/>
          <a:ext cx="864399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1285876" cy="1285884"/>
          </a:xfrm>
          <a:prstGeom prst="rect">
            <a:avLst/>
          </a:prstGeom>
          <a:noFill/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7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214290"/>
            <a:ext cx="1285884" cy="1285884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500034" y="6357958"/>
            <a:ext cx="24288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Shromáždění delegátů SBD PJ – 1. 6. 2017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57300" algn="l"/>
            <a:r>
              <a:rPr lang="cs-CZ" sz="2500" b="1" dirty="0"/>
              <a:t>Finanční prostředky na účtech družstva (v mil. Kč)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674430"/>
              </p:ext>
            </p:extLst>
          </p:nvPr>
        </p:nvGraphicFramePr>
        <p:xfrm>
          <a:off x="500034" y="157161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1285876" cy="1285884"/>
          </a:xfrm>
          <a:prstGeom prst="rect">
            <a:avLst/>
          </a:prstGeom>
          <a:noFill/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7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1357298"/>
            <a:ext cx="1285884" cy="1285884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 rot="16200000">
            <a:off x="5763450" y="4380690"/>
            <a:ext cx="925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=1,05%</a:t>
            </a:r>
          </a:p>
        </p:txBody>
      </p:sp>
      <p:sp>
        <p:nvSpPr>
          <p:cNvPr id="9" name="Obdélník 8"/>
          <p:cNvSpPr/>
          <p:nvPr/>
        </p:nvSpPr>
        <p:spPr>
          <a:xfrm>
            <a:off x="500034" y="6429396"/>
            <a:ext cx="24288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Shromáždění delegátů SBD PJ – 1. 6. 2017</a:t>
            </a:r>
          </a:p>
        </p:txBody>
      </p:sp>
    </p:spTree>
  </p:cSld>
  <p:clrMapOvr>
    <a:masterClrMapping/>
  </p:clrMapOvr>
  <p:transition spd="med">
    <p:randomBar dir="vert"/>
  </p:transition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</TotalTime>
  <Words>472</Words>
  <Application>Microsoft Office PowerPoint</Application>
  <PresentationFormat>Předvádění na obrazovce (4:3)</PresentationFormat>
  <Paragraphs>187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Calibri</vt:lpstr>
      <vt:lpstr>Motiv sady Office</vt:lpstr>
      <vt:lpstr>Zpráva  o činnosti představenstva, hospodaření družstva za rok 2016  a návrh hospodářsko-finančního plánu na rok 2017</vt:lpstr>
      <vt:lpstr>Z Á P I S ze shromáždění delegátů Stavebního bytového družstva Plzeň-jih se sídlem v Přešticích, konaného dne 1. 6. 2017 od 18:00 hodin v sále Kulturního a komunitního centra v Přešticích, Masarykovo náměstí 311 </vt:lpstr>
      <vt:lpstr>Počet bytů ve správě družstva</vt:lpstr>
      <vt:lpstr>Převody bytů do vlastnictví  v období 2005 až 2016</vt:lpstr>
      <vt:lpstr>Počet převedených bytů do vlastnictví  k 31. 12. 2016 Družstevníci celkem: 835 bj. (36,1%), vlastníci celkem 1480 bj. (63,9%)</vt:lpstr>
      <vt:lpstr>Poplatky za převod bj. do OV, za převod ČPP  a za podnájem bj. (v tis. Kč)</vt:lpstr>
      <vt:lpstr>Objem oprav a rekonstrukcí vč. drobné údržby - srovnání za období 2006 až 2016 (v mil. Kč)  </vt:lpstr>
      <vt:lpstr>Dlužníci: členové-nájemci a vlastníci  v družstevních domech (průměr v roce v tis. Kč)</vt:lpstr>
      <vt:lpstr>Finanční prostředky na účtech družstva (v mil. Kč)</vt:lpstr>
      <vt:lpstr> Nedělitelný fond a nerozdělený zisk  (v mil. Kč)</vt:lpstr>
      <vt:lpstr>Hospodaření družstva za rok 2016 </vt:lpstr>
      <vt:lpstr>  Návrh na rozdělení hosp. výsledku družstva za rok 2015 </vt:lpstr>
      <vt:lpstr>  Hospodářsko-finanční plán na rok 2017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Uživatel</dc:creator>
  <cp:lastModifiedBy>Jaroslav Majer</cp:lastModifiedBy>
  <cp:revision>256</cp:revision>
  <dcterms:created xsi:type="dcterms:W3CDTF">2013-10-27T21:02:56Z</dcterms:created>
  <dcterms:modified xsi:type="dcterms:W3CDTF">2017-06-01T10:34:31Z</dcterms:modified>
</cp:coreProperties>
</file>