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79" r:id="rId3"/>
    <p:sldId id="280" r:id="rId4"/>
    <p:sldId id="260" r:id="rId5"/>
    <p:sldId id="265" r:id="rId6"/>
    <p:sldId id="262" r:id="rId7"/>
    <p:sldId id="278" r:id="rId8"/>
    <p:sldId id="269" r:id="rId9"/>
    <p:sldId id="273" r:id="rId10"/>
    <p:sldId id="274" r:id="rId11"/>
    <p:sldId id="275" r:id="rId12"/>
    <p:sldId id="266" r:id="rId13"/>
    <p:sldId id="267" r:id="rId14"/>
    <p:sldId id="268"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54"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Graf%20v%20aplikaci%20Microsoft%20Office%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List_aplikace_Microsoft_Office_Excel1.xlsx"/></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List_aplikace_Microsoft_Office_Excel2.xlsx"/></Relationships>
</file>

<file path=ppt/charts/_rels/chart6.xml.rels><?xml version="1.0" encoding="UTF-8" standalone="yes"?>
<Relationships xmlns="http://schemas.openxmlformats.org/package/2006/relationships"><Relationship Id="rId1" Type="http://schemas.openxmlformats.org/officeDocument/2006/relationships/package" Target="../embeddings/List_aplikace_Microsoft_Office_Excel3.xlsx"/></Relationships>
</file>

<file path=ppt/charts/_rels/chart7.xml.rels><?xml version="1.0" encoding="UTF-8" standalone="yes"?>
<Relationships xmlns="http://schemas.openxmlformats.org/package/2006/relationships"><Relationship Id="rId1" Type="http://schemas.openxmlformats.org/officeDocument/2006/relationships/package" Target="../embeddings/List_aplikace_Microsoft_Office_Excel4.xlsx"/></Relationships>
</file>

<file path=ppt/charts/_rels/chart8.xml.rels><?xml version="1.0" encoding="UTF-8" standalone="yes"?>
<Relationships xmlns="http://schemas.openxmlformats.org/package/2006/relationships"><Relationship Id="rId1" Type="http://schemas.openxmlformats.org/officeDocument/2006/relationships/package" Target="../embeddings/List_aplikace_Microsoft_Office_Excel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view3D>
      <c:rotX val="30"/>
      <c:perspective val="30"/>
    </c:view3D>
    <c:plotArea>
      <c:layout>
        <c:manualLayout>
          <c:layoutTarget val="inner"/>
          <c:xMode val="edge"/>
          <c:yMode val="edge"/>
          <c:x val="7.0924953825216505E-2"/>
          <c:y val="7.933604406399275E-2"/>
          <c:w val="0.6673329201905317"/>
          <c:h val="0.7318926380971309"/>
        </c:manualLayout>
      </c:layout>
      <c:pie3DChart>
        <c:varyColors val="1"/>
        <c:ser>
          <c:idx val="0"/>
          <c:order val="0"/>
          <c:spPr>
            <a:solidFill>
              <a:srgbClr val="0070C0"/>
            </a:solidFill>
          </c:spPr>
          <c:dPt>
            <c:idx val="1"/>
            <c:spPr>
              <a:solidFill>
                <a:srgbClr val="C00000"/>
              </a:solidFill>
            </c:spPr>
          </c:dPt>
          <c:dPt>
            <c:idx val="2"/>
            <c:spPr>
              <a:solidFill>
                <a:srgbClr val="00B050"/>
              </a:solidFill>
            </c:spPr>
          </c:dPt>
          <c:dLbls>
            <c:dLbl>
              <c:idx val="0"/>
              <c:layout>
                <c:manualLayout>
                  <c:x val="-0.22171916010498727"/>
                  <c:y val="2.8951953922426412E-2"/>
                </c:manualLayout>
              </c:layout>
              <c:showPercent val="1"/>
            </c:dLbl>
            <c:dLbl>
              <c:idx val="1"/>
              <c:layout>
                <c:manualLayout>
                  <c:x val="0.19140376202974629"/>
                  <c:y val="-0.18493693496646335"/>
                </c:manualLayout>
              </c:layout>
              <c:showPercent val="1"/>
            </c:dLbl>
            <c:dLbl>
              <c:idx val="2"/>
              <c:layout>
                <c:manualLayout>
                  <c:x val="0.1377823709536308"/>
                  <c:y val="0.10568751822688832"/>
                </c:manualLayout>
              </c:layout>
              <c:showPercent val="1"/>
            </c:dLbl>
            <c:txPr>
              <a:bodyPr/>
              <a:lstStyle/>
              <a:p>
                <a:pPr>
                  <a:defRPr sz="1400"/>
                </a:pPr>
                <a:endParaRPr lang="cs-CZ"/>
              </a:p>
            </c:txPr>
            <c:showPercent val="1"/>
            <c:showLeaderLines val="1"/>
          </c:dLbls>
          <c:cat>
            <c:strRef>
              <c:f>'[Graf v aplikaci Microsoft Office PowerPoint]List1'!$A$6:$A$8</c:f>
              <c:strCache>
                <c:ptCount val="3"/>
                <c:pt idx="0">
                  <c:v>Vlastníci</c:v>
                </c:pt>
                <c:pt idx="1">
                  <c:v>Družstevníci</c:v>
                </c:pt>
                <c:pt idx="2">
                  <c:v>Cizí vlastníci</c:v>
                </c:pt>
              </c:strCache>
            </c:strRef>
          </c:cat>
          <c:val>
            <c:numRef>
              <c:f>'[Graf v aplikaci Microsoft Office PowerPoint]List1'!$B$6:$B$8</c:f>
              <c:numCache>
                <c:formatCode>General</c:formatCode>
                <c:ptCount val="3"/>
                <c:pt idx="0">
                  <c:v>1463</c:v>
                </c:pt>
                <c:pt idx="1">
                  <c:v>994</c:v>
                </c:pt>
                <c:pt idx="2">
                  <c:v>603</c:v>
                </c:pt>
              </c:numCache>
            </c:numRef>
          </c:val>
        </c:ser>
      </c:pie3DChart>
    </c:plotArea>
    <c:legend>
      <c:legendPos val="r"/>
      <c:layout>
        <c:manualLayout>
          <c:xMode val="edge"/>
          <c:yMode val="edge"/>
          <c:x val="0.78757788956935937"/>
          <c:y val="0.18818138813772942"/>
          <c:w val="0.1568665548750853"/>
          <c:h val="0.24762884716468075"/>
        </c:manualLayout>
      </c:layout>
    </c:legend>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cs-CZ"/>
  <c:style val="18"/>
  <c:chart>
    <c:autoTitleDeleted val="1"/>
    <c:plotArea>
      <c:layout/>
      <c:barChart>
        <c:barDir val="col"/>
        <c:grouping val="clustered"/>
        <c:ser>
          <c:idx val="0"/>
          <c:order val="0"/>
          <c:tx>
            <c:strRef>
              <c:f>List1!$B$1</c:f>
              <c:strCache>
                <c:ptCount val="1"/>
                <c:pt idx="0">
                  <c:v>Řada 1</c:v>
                </c:pt>
              </c:strCache>
            </c:strRef>
          </c:tx>
          <c:dLbls>
            <c:showVal val="1"/>
          </c:dLbls>
          <c:cat>
            <c:numRef>
              <c:f>List1!$A$2:$A$10</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List1!$B$2:$B$10</c:f>
              <c:numCache>
                <c:formatCode>General</c:formatCode>
                <c:ptCount val="9"/>
                <c:pt idx="0">
                  <c:v>81</c:v>
                </c:pt>
                <c:pt idx="1">
                  <c:v>76</c:v>
                </c:pt>
                <c:pt idx="2">
                  <c:v>104</c:v>
                </c:pt>
                <c:pt idx="3">
                  <c:v>127</c:v>
                </c:pt>
                <c:pt idx="4">
                  <c:v>118</c:v>
                </c:pt>
                <c:pt idx="5">
                  <c:v>104</c:v>
                </c:pt>
                <c:pt idx="6">
                  <c:v>160</c:v>
                </c:pt>
                <c:pt idx="7">
                  <c:v>90</c:v>
                </c:pt>
                <c:pt idx="8">
                  <c:v>73</c:v>
                </c:pt>
              </c:numCache>
            </c:numRef>
          </c:val>
        </c:ser>
        <c:axId val="73826688"/>
        <c:axId val="73828224"/>
      </c:barChart>
      <c:catAx>
        <c:axId val="73826688"/>
        <c:scaling>
          <c:orientation val="minMax"/>
        </c:scaling>
        <c:axPos val="b"/>
        <c:numFmt formatCode="General" sourceLinked="1"/>
        <c:tickLblPos val="nextTo"/>
        <c:crossAx val="73828224"/>
        <c:crosses val="autoZero"/>
        <c:auto val="1"/>
        <c:lblAlgn val="ctr"/>
        <c:lblOffset val="100"/>
      </c:catAx>
      <c:valAx>
        <c:axId val="73828224"/>
        <c:scaling>
          <c:orientation val="minMax"/>
        </c:scaling>
        <c:axPos val="l"/>
        <c:majorGridlines/>
        <c:numFmt formatCode="General" sourceLinked="1"/>
        <c:tickLblPos val="nextTo"/>
        <c:crossAx val="73826688"/>
        <c:crosses val="autoZero"/>
        <c:crossBetween val="between"/>
      </c:valAx>
    </c:plotArea>
    <c:plotVisOnly val="1"/>
  </c:chart>
  <c:txPr>
    <a:bodyPr/>
    <a:lstStyle/>
    <a:p>
      <a:pPr>
        <a:defRPr sz="1800"/>
      </a:pPr>
      <a:endParaRPr lang="cs-CZ"/>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cs-CZ"/>
  <c:style val="18"/>
  <c:chart>
    <c:plotArea>
      <c:layout/>
      <c:barChart>
        <c:barDir val="col"/>
        <c:grouping val="stacked"/>
        <c:ser>
          <c:idx val="2"/>
          <c:order val="2"/>
          <c:tx>
            <c:strRef>
              <c:f>List1!$B$1</c:f>
              <c:strCache>
                <c:ptCount val="1"/>
              </c:strCache>
            </c:strRef>
          </c:tx>
          <c:cat>
            <c:numRef>
              <c:f>List1!$A$2:$A$5</c:f>
              <c:numCache>
                <c:formatCode>General</c:formatCode>
                <c:ptCount val="4"/>
              </c:numCache>
            </c:numRef>
          </c:cat>
          <c:val>
            <c:numRef>
              <c:f>List1!$B$2:$B$5</c:f>
              <c:numCache>
                <c:formatCode>General</c:formatCode>
                <c:ptCount val="4"/>
              </c:numCache>
            </c:numRef>
          </c:val>
        </c:ser>
        <c:ser>
          <c:idx val="3"/>
          <c:order val="3"/>
          <c:tx>
            <c:strRef>
              <c:f>List1!$C$1</c:f>
              <c:strCache>
                <c:ptCount val="1"/>
              </c:strCache>
            </c:strRef>
          </c:tx>
          <c:cat>
            <c:numRef>
              <c:f>List1!$A$2:$A$5</c:f>
              <c:numCache>
                <c:formatCode>General</c:formatCode>
                <c:ptCount val="4"/>
              </c:numCache>
            </c:numRef>
          </c:cat>
          <c:val>
            <c:numRef>
              <c:f>List1!$C$2:$C$5</c:f>
              <c:numCache>
                <c:formatCode>General</c:formatCode>
                <c:ptCount val="4"/>
              </c:numCache>
            </c:numRef>
          </c:val>
        </c:ser>
        <c:ser>
          <c:idx val="4"/>
          <c:order val="4"/>
          <c:tx>
            <c:strRef>
              <c:f>List1!$D$1</c:f>
              <c:strCache>
                <c:ptCount val="1"/>
              </c:strCache>
            </c:strRef>
          </c:tx>
          <c:cat>
            <c:numRef>
              <c:f>List1!$A$2:$A$5</c:f>
              <c:numCache>
                <c:formatCode>General</c:formatCode>
                <c:ptCount val="4"/>
              </c:numCache>
            </c:numRef>
          </c:cat>
          <c:val>
            <c:numRef>
              <c:f>List1!$D$2:$D$5</c:f>
              <c:numCache>
                <c:formatCode>General</c:formatCode>
                <c:ptCount val="4"/>
              </c:numCache>
            </c:numRef>
          </c:val>
        </c:ser>
        <c:ser>
          <c:idx val="0"/>
          <c:order val="0"/>
          <c:tx>
            <c:strRef>
              <c:f>'C:\Users\brigada\Desktop\[Sešit1.xlsx]List1'!$B$1</c:f>
              <c:strCache>
                <c:ptCount val="1"/>
                <c:pt idx="0">
                  <c:v>Vlastníci      </c:v>
                </c:pt>
              </c:strCache>
            </c:strRef>
          </c:tx>
          <c:dLbls>
            <c:dLbl>
              <c:idx val="0"/>
              <c:layout/>
              <c:tx>
                <c:rich>
                  <a:bodyPr/>
                  <a:lstStyle/>
                  <a:p>
                    <a:r>
                      <a:rPr lang="en-US" sz="1000" dirty="0" smtClean="0"/>
                      <a:t>1</a:t>
                    </a:r>
                    <a:r>
                      <a:rPr lang="cs-CZ" sz="1000" dirty="0" smtClean="0"/>
                      <a:t>30</a:t>
                    </a:r>
                  </a:p>
                  <a:p>
                    <a:r>
                      <a:rPr lang="cs-CZ" sz="1000" dirty="0" smtClean="0"/>
                      <a:t>50 %</a:t>
                    </a:r>
                    <a:endParaRPr lang="en-US" sz="1000" dirty="0"/>
                  </a:p>
                </c:rich>
              </c:tx>
              <c:dLblPos val="ctr"/>
              <c:showVal val="1"/>
            </c:dLbl>
            <c:dLbl>
              <c:idx val="1"/>
              <c:layout/>
              <c:tx>
                <c:rich>
                  <a:bodyPr/>
                  <a:lstStyle/>
                  <a:p>
                    <a:r>
                      <a:rPr lang="en-US" sz="1000" dirty="0" smtClean="0"/>
                      <a:t>3</a:t>
                    </a:r>
                    <a:r>
                      <a:rPr lang="cs-CZ" sz="1000" dirty="0" smtClean="0"/>
                      <a:t>30</a:t>
                    </a:r>
                  </a:p>
                  <a:p>
                    <a:r>
                      <a:rPr lang="cs-CZ" sz="1000" dirty="0" smtClean="0"/>
                      <a:t>71 %</a:t>
                    </a:r>
                    <a:endParaRPr lang="en-US" sz="1000" dirty="0"/>
                  </a:p>
                </c:rich>
              </c:tx>
              <c:dLblPos val="ctr"/>
              <c:showVal val="1"/>
            </c:dLbl>
            <c:dLbl>
              <c:idx val="2"/>
              <c:layout/>
              <c:tx>
                <c:rich>
                  <a:bodyPr/>
                  <a:lstStyle/>
                  <a:p>
                    <a:r>
                      <a:rPr lang="en-US" sz="1000" dirty="0" smtClean="0"/>
                      <a:t>206</a:t>
                    </a:r>
                    <a:endParaRPr lang="cs-CZ" sz="1000" dirty="0" smtClean="0"/>
                  </a:p>
                  <a:p>
                    <a:r>
                      <a:rPr lang="cs-CZ" sz="1000" dirty="0" smtClean="0"/>
                      <a:t>61 %</a:t>
                    </a:r>
                    <a:endParaRPr lang="en-US" sz="1000" dirty="0"/>
                  </a:p>
                </c:rich>
              </c:tx>
              <c:dLblPos val="ctr"/>
              <c:showVal val="1"/>
            </c:dLbl>
            <c:dLbl>
              <c:idx val="3"/>
              <c:layout/>
              <c:tx>
                <c:rich>
                  <a:bodyPr/>
                  <a:lstStyle/>
                  <a:p>
                    <a:r>
                      <a:rPr lang="cs-CZ" sz="1000" dirty="0" smtClean="0"/>
                      <a:t>161</a:t>
                    </a:r>
                  </a:p>
                  <a:p>
                    <a:r>
                      <a:rPr lang="cs-CZ" sz="1000" dirty="0" smtClean="0"/>
                      <a:t>73 %</a:t>
                    </a:r>
                    <a:endParaRPr lang="en-US" sz="1000" dirty="0"/>
                  </a:p>
                </c:rich>
              </c:tx>
              <c:dLblPos val="ctr"/>
              <c:showVal val="1"/>
            </c:dLbl>
            <c:dLbl>
              <c:idx val="4"/>
              <c:layout/>
              <c:tx>
                <c:rich>
                  <a:bodyPr/>
                  <a:lstStyle/>
                  <a:p>
                    <a:r>
                      <a:rPr lang="cs-CZ" sz="1000" dirty="0" smtClean="0"/>
                      <a:t>296</a:t>
                    </a:r>
                  </a:p>
                  <a:p>
                    <a:r>
                      <a:rPr lang="cs-CZ" sz="1000" dirty="0" smtClean="0"/>
                      <a:t>45 %</a:t>
                    </a:r>
                    <a:endParaRPr lang="en-US" sz="1000" dirty="0"/>
                  </a:p>
                </c:rich>
              </c:tx>
              <c:dLblPos val="ctr"/>
              <c:showVal val="1"/>
            </c:dLbl>
            <c:dLbl>
              <c:idx val="5"/>
              <c:layout/>
              <c:tx>
                <c:rich>
                  <a:bodyPr/>
                  <a:lstStyle/>
                  <a:p>
                    <a:r>
                      <a:rPr lang="cs-CZ" sz="1000" dirty="0" smtClean="0"/>
                      <a:t>139</a:t>
                    </a:r>
                  </a:p>
                  <a:p>
                    <a:r>
                      <a:rPr lang="cs-CZ" sz="1000" dirty="0" smtClean="0"/>
                      <a:t>85 %</a:t>
                    </a:r>
                    <a:endParaRPr lang="en-US" sz="1000" dirty="0"/>
                  </a:p>
                </c:rich>
              </c:tx>
              <c:dLblPos val="ctr"/>
              <c:showVal val="1"/>
            </c:dLbl>
            <c:dLbl>
              <c:idx val="6"/>
              <c:layout/>
              <c:tx>
                <c:rich>
                  <a:bodyPr/>
                  <a:lstStyle/>
                  <a:p>
                    <a:pPr>
                      <a:defRPr sz="1000"/>
                    </a:pPr>
                    <a:r>
                      <a:rPr lang="cs-CZ" sz="1000" dirty="0" smtClean="0"/>
                      <a:t>159</a:t>
                    </a:r>
                  </a:p>
                  <a:p>
                    <a:pPr>
                      <a:defRPr sz="1000"/>
                    </a:pPr>
                    <a:r>
                      <a:rPr lang="cs-CZ" sz="1000" dirty="0" smtClean="0"/>
                      <a:t>58 %</a:t>
                    </a:r>
                    <a:endParaRPr lang="en-US" sz="1000" dirty="0"/>
                  </a:p>
                </c:rich>
              </c:tx>
              <c:spPr/>
              <c:dLblPos val="ctr"/>
              <c:showVal val="1"/>
            </c:dLbl>
            <c:dLbl>
              <c:idx val="7"/>
              <c:layout>
                <c:manualLayout>
                  <c:x val="1.4571847007998223E-3"/>
                  <c:y val="-2.2448261287155959E-2"/>
                </c:manualLayout>
              </c:layout>
              <c:tx>
                <c:rich>
                  <a:bodyPr/>
                  <a:lstStyle/>
                  <a:p>
                    <a:pPr>
                      <a:defRPr sz="1000"/>
                    </a:pPr>
                    <a:endParaRPr lang="cs-CZ" sz="1000" dirty="0" smtClean="0"/>
                  </a:p>
                  <a:p>
                    <a:pPr>
                      <a:defRPr sz="1000"/>
                    </a:pPr>
                    <a:r>
                      <a:rPr lang="cs-CZ" sz="1000" dirty="0" smtClean="0"/>
                      <a:t>42</a:t>
                    </a:r>
                  </a:p>
                  <a:p>
                    <a:pPr>
                      <a:defRPr sz="1000"/>
                    </a:pPr>
                    <a:r>
                      <a:rPr lang="cs-CZ" sz="1000" dirty="0" smtClean="0"/>
                      <a:t>55 %</a:t>
                    </a:r>
                    <a:endParaRPr lang="en-US" sz="1000" dirty="0"/>
                  </a:p>
                </c:rich>
              </c:tx>
              <c:spPr/>
              <c:dLblPos val="ctr"/>
              <c:showVal val="1"/>
            </c:dLbl>
            <c:delete val="1"/>
            <c:dLblPos val="ctr"/>
          </c:dLbls>
          <c:cat>
            <c:strRef>
              <c:f>'C:\Users\brigada\Desktop\[Sešit1.xlsx]List1'!$A$2:$A$9</c:f>
              <c:strCache>
                <c:ptCount val="8"/>
                <c:pt idx="0">
                  <c:v>Blovice</c:v>
                </c:pt>
                <c:pt idx="1">
                  <c:v>Dobřany</c:v>
                </c:pt>
                <c:pt idx="2">
                  <c:v>Nepomuk</c:v>
                </c:pt>
                <c:pt idx="3">
                  <c:v>Nezvěstice</c:v>
                </c:pt>
                <c:pt idx="4">
                  <c:v>Přeštice</c:v>
                </c:pt>
                <c:pt idx="5">
                  <c:v>St. Plzenec</c:v>
                </c:pt>
                <c:pt idx="6">
                  <c:v>Stod</c:v>
                </c:pt>
                <c:pt idx="7">
                  <c:v>Štěnovice</c:v>
                </c:pt>
              </c:strCache>
            </c:strRef>
          </c:cat>
          <c:val>
            <c:numRef>
              <c:f>'C:\Users\brigada\Desktop\[Sešit1.xlsx]List1'!$B$2:$B$9</c:f>
              <c:numCache>
                <c:formatCode>General</c:formatCode>
                <c:ptCount val="8"/>
                <c:pt idx="0">
                  <c:v>130</c:v>
                </c:pt>
                <c:pt idx="1">
                  <c:v>330</c:v>
                </c:pt>
                <c:pt idx="2">
                  <c:v>206</c:v>
                </c:pt>
                <c:pt idx="3">
                  <c:v>161</c:v>
                </c:pt>
                <c:pt idx="4">
                  <c:v>296</c:v>
                </c:pt>
                <c:pt idx="5">
                  <c:v>139</c:v>
                </c:pt>
                <c:pt idx="6">
                  <c:v>159</c:v>
                </c:pt>
                <c:pt idx="7">
                  <c:v>42</c:v>
                </c:pt>
              </c:numCache>
            </c:numRef>
          </c:val>
        </c:ser>
        <c:ser>
          <c:idx val="1"/>
          <c:order val="1"/>
          <c:tx>
            <c:strRef>
              <c:f>'C:\Users\brigada\Desktop\[Sešit1.xlsx]List1'!$C$1</c:f>
              <c:strCache>
                <c:ptCount val="1"/>
                <c:pt idx="0">
                  <c:v>Družstevníci </c:v>
                </c:pt>
              </c:strCache>
            </c:strRef>
          </c:tx>
          <c:dLbls>
            <c:dLbl>
              <c:idx val="0"/>
              <c:layout/>
              <c:tx>
                <c:rich>
                  <a:bodyPr/>
                  <a:lstStyle/>
                  <a:p>
                    <a:r>
                      <a:rPr lang="cs-CZ" sz="1100" dirty="0" smtClean="0"/>
                      <a:t>130</a:t>
                    </a:r>
                  </a:p>
                  <a:p>
                    <a:r>
                      <a:rPr lang="cs-CZ" sz="1100" dirty="0" smtClean="0"/>
                      <a:t>50 %</a:t>
                    </a:r>
                    <a:endParaRPr lang="en-US" sz="1100" dirty="0"/>
                  </a:p>
                </c:rich>
              </c:tx>
              <c:dLblPos val="ctr"/>
              <c:showVal val="1"/>
            </c:dLbl>
            <c:dLbl>
              <c:idx val="1"/>
              <c:layout/>
              <c:tx>
                <c:rich>
                  <a:bodyPr/>
                  <a:lstStyle/>
                  <a:p>
                    <a:r>
                      <a:rPr lang="cs-CZ" sz="1100" smtClean="0"/>
                      <a:t>133</a:t>
                    </a:r>
                  </a:p>
                  <a:p>
                    <a:r>
                      <a:rPr lang="cs-CZ" sz="1100" smtClean="0"/>
                      <a:t>29 %</a:t>
                    </a:r>
                    <a:endParaRPr lang="en-US" sz="1100"/>
                  </a:p>
                </c:rich>
              </c:tx>
              <c:dLblPos val="ctr"/>
              <c:showVal val="1"/>
            </c:dLbl>
            <c:dLbl>
              <c:idx val="2"/>
              <c:layout/>
              <c:tx>
                <c:rich>
                  <a:bodyPr/>
                  <a:lstStyle/>
                  <a:p>
                    <a:r>
                      <a:rPr lang="en-US" sz="1100" smtClean="0"/>
                      <a:t>130</a:t>
                    </a:r>
                    <a:endParaRPr lang="cs-CZ" sz="1100" smtClean="0"/>
                  </a:p>
                  <a:p>
                    <a:r>
                      <a:rPr lang="cs-CZ" sz="1100" smtClean="0"/>
                      <a:t>39 %</a:t>
                    </a:r>
                    <a:endParaRPr lang="en-US" sz="1100"/>
                  </a:p>
                </c:rich>
              </c:tx>
              <c:dLblPos val="ctr"/>
              <c:showVal val="1"/>
            </c:dLbl>
            <c:dLbl>
              <c:idx val="3"/>
              <c:layout/>
              <c:tx>
                <c:rich>
                  <a:bodyPr/>
                  <a:lstStyle/>
                  <a:p>
                    <a:r>
                      <a:rPr lang="cs-CZ" sz="1100" dirty="0" smtClean="0"/>
                      <a:t>61</a:t>
                    </a:r>
                  </a:p>
                  <a:p>
                    <a:r>
                      <a:rPr lang="cs-CZ" sz="1100" dirty="0" smtClean="0"/>
                      <a:t>27 %</a:t>
                    </a:r>
                  </a:p>
                  <a:p>
                    <a:endParaRPr lang="en-US" sz="1100" dirty="0"/>
                  </a:p>
                </c:rich>
              </c:tx>
              <c:dLblPos val="ctr"/>
              <c:showVal val="1"/>
            </c:dLbl>
            <c:dLbl>
              <c:idx val="4"/>
              <c:layout/>
              <c:tx>
                <c:rich>
                  <a:bodyPr/>
                  <a:lstStyle/>
                  <a:p>
                    <a:r>
                      <a:rPr lang="cs-CZ" sz="1100" dirty="0" smtClean="0"/>
                      <a:t>366</a:t>
                    </a:r>
                  </a:p>
                  <a:p>
                    <a:r>
                      <a:rPr lang="cs-CZ" sz="1100" dirty="0" smtClean="0"/>
                      <a:t>55 %</a:t>
                    </a:r>
                    <a:endParaRPr lang="en-US" sz="1100" dirty="0"/>
                  </a:p>
                </c:rich>
              </c:tx>
              <c:dLblPos val="ctr"/>
              <c:showVal val="1"/>
            </c:dLbl>
            <c:dLbl>
              <c:idx val="5"/>
              <c:layout>
                <c:manualLayout>
                  <c:x val="0"/>
                  <c:y val="-3.3672391930733854E-2"/>
                </c:manualLayout>
              </c:layout>
              <c:tx>
                <c:rich>
                  <a:bodyPr/>
                  <a:lstStyle/>
                  <a:p>
                    <a:r>
                      <a:rPr lang="cs-CZ" sz="1100" dirty="0" smtClean="0"/>
                      <a:t>25</a:t>
                    </a:r>
                  </a:p>
                  <a:p>
                    <a:r>
                      <a:rPr lang="cs-CZ" sz="1100" dirty="0" smtClean="0"/>
                      <a:t>15</a:t>
                    </a:r>
                    <a:r>
                      <a:rPr lang="cs-CZ" sz="1100" baseline="0" dirty="0" smtClean="0"/>
                      <a:t> </a:t>
                    </a:r>
                    <a:r>
                      <a:rPr lang="cs-CZ" sz="1100" dirty="0" smtClean="0"/>
                      <a:t>%</a:t>
                    </a:r>
                    <a:endParaRPr lang="en-US" sz="1100" dirty="0"/>
                  </a:p>
                </c:rich>
              </c:tx>
              <c:dLblPos val="ctr"/>
              <c:showVal val="1"/>
            </c:dLbl>
            <c:dLbl>
              <c:idx val="6"/>
              <c:layout/>
              <c:tx>
                <c:rich>
                  <a:bodyPr/>
                  <a:lstStyle/>
                  <a:p>
                    <a:r>
                      <a:rPr lang="cs-CZ" sz="1100" smtClean="0"/>
                      <a:t>115</a:t>
                    </a:r>
                  </a:p>
                  <a:p>
                    <a:r>
                      <a:rPr lang="cs-CZ" sz="1100" smtClean="0"/>
                      <a:t>42 %</a:t>
                    </a:r>
                    <a:endParaRPr lang="en-US" sz="1100"/>
                  </a:p>
                </c:rich>
              </c:tx>
              <c:dLblPos val="ctr"/>
              <c:showVal val="1"/>
            </c:dLbl>
            <c:dLbl>
              <c:idx val="7"/>
              <c:layout>
                <c:manualLayout>
                  <c:x val="0"/>
                  <c:y val="-4.4896522574311926E-2"/>
                </c:manualLayout>
              </c:layout>
              <c:tx>
                <c:rich>
                  <a:bodyPr/>
                  <a:lstStyle/>
                  <a:p>
                    <a:r>
                      <a:rPr lang="cs-CZ" sz="1100" dirty="0" smtClean="0"/>
                      <a:t>34</a:t>
                    </a:r>
                  </a:p>
                  <a:p>
                    <a:r>
                      <a:rPr lang="cs-CZ" sz="1100" dirty="0" smtClean="0"/>
                      <a:t>45 %</a:t>
                    </a:r>
                    <a:endParaRPr lang="en-US" sz="1100" dirty="0"/>
                  </a:p>
                </c:rich>
              </c:tx>
              <c:dLblPos val="ctr"/>
              <c:showVal val="1"/>
            </c:dLbl>
            <c:txPr>
              <a:bodyPr rot="0" vert="horz"/>
              <a:lstStyle/>
              <a:p>
                <a:pPr>
                  <a:defRPr sz="1100"/>
                </a:pPr>
                <a:endParaRPr lang="cs-CZ"/>
              </a:p>
            </c:txPr>
            <c:dLblPos val="ctr"/>
            <c:showVal val="1"/>
          </c:dLbls>
          <c:cat>
            <c:strRef>
              <c:f>'C:\Users\brigada\Desktop\[Sešit1.xlsx]List1'!$A$2:$A$9</c:f>
              <c:strCache>
                <c:ptCount val="8"/>
                <c:pt idx="0">
                  <c:v>Blovice</c:v>
                </c:pt>
                <c:pt idx="1">
                  <c:v>Dobřany</c:v>
                </c:pt>
                <c:pt idx="2">
                  <c:v>Nepomuk</c:v>
                </c:pt>
                <c:pt idx="3">
                  <c:v>Nezvěstice</c:v>
                </c:pt>
                <c:pt idx="4">
                  <c:v>Přeštice</c:v>
                </c:pt>
                <c:pt idx="5">
                  <c:v>St. Plzenec</c:v>
                </c:pt>
                <c:pt idx="6">
                  <c:v>Stod</c:v>
                </c:pt>
                <c:pt idx="7">
                  <c:v>Štěnovice</c:v>
                </c:pt>
              </c:strCache>
            </c:strRef>
          </c:cat>
          <c:val>
            <c:numRef>
              <c:f>'C:\Users\brigada\Desktop\[Sešit1.xlsx]List1'!$C$2:$C$9</c:f>
              <c:numCache>
                <c:formatCode>General</c:formatCode>
                <c:ptCount val="8"/>
                <c:pt idx="0">
                  <c:v>130</c:v>
                </c:pt>
                <c:pt idx="1">
                  <c:v>133</c:v>
                </c:pt>
                <c:pt idx="2">
                  <c:v>130</c:v>
                </c:pt>
                <c:pt idx="3">
                  <c:v>61</c:v>
                </c:pt>
                <c:pt idx="4">
                  <c:v>366</c:v>
                </c:pt>
                <c:pt idx="5">
                  <c:v>25</c:v>
                </c:pt>
                <c:pt idx="6">
                  <c:v>115</c:v>
                </c:pt>
                <c:pt idx="7">
                  <c:v>34</c:v>
                </c:pt>
              </c:numCache>
            </c:numRef>
          </c:val>
        </c:ser>
        <c:overlap val="100"/>
        <c:axId val="58252288"/>
        <c:axId val="57287424"/>
      </c:barChart>
      <c:catAx>
        <c:axId val="58252288"/>
        <c:scaling>
          <c:orientation val="minMax"/>
        </c:scaling>
        <c:axPos val="b"/>
        <c:numFmt formatCode="General" sourceLinked="1"/>
        <c:tickLblPos val="nextTo"/>
        <c:crossAx val="57287424"/>
        <c:crosses val="autoZero"/>
        <c:auto val="1"/>
        <c:lblAlgn val="ctr"/>
        <c:lblOffset val="100"/>
      </c:catAx>
      <c:valAx>
        <c:axId val="57287424"/>
        <c:scaling>
          <c:orientation val="minMax"/>
        </c:scaling>
        <c:axPos val="l"/>
        <c:majorGridlines/>
        <c:numFmt formatCode="General" sourceLinked="1"/>
        <c:tickLblPos val="nextTo"/>
        <c:crossAx val="58252288"/>
        <c:crosses val="autoZero"/>
        <c:crossBetween val="between"/>
      </c:valAx>
    </c:plotArea>
    <c:legend>
      <c:legendPos val="r"/>
      <c:legendEntry>
        <c:idx val="2"/>
        <c:delete val="1"/>
      </c:legendEntry>
      <c:legendEntry>
        <c:idx val="3"/>
        <c:delete val="1"/>
      </c:legendEntry>
      <c:legendEntry>
        <c:idx val="4"/>
        <c:delete val="1"/>
      </c:legendEntry>
      <c:layout/>
    </c:legend>
    <c:plotVisOnly val="1"/>
  </c:chart>
  <c:txPr>
    <a:bodyPr/>
    <a:lstStyle/>
    <a:p>
      <a:pPr>
        <a:defRPr sz="1800"/>
      </a:pPr>
      <a:endParaRPr lang="cs-CZ"/>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cs-CZ"/>
  <c:chart>
    <c:plotArea>
      <c:layout>
        <c:manualLayout>
          <c:layoutTarget val="inner"/>
          <c:xMode val="edge"/>
          <c:yMode val="edge"/>
          <c:x val="7.6349379721241326E-2"/>
          <c:y val="4.2055359268292666E-2"/>
          <c:w val="0.7304696888533746"/>
          <c:h val="0.81574661569261664"/>
        </c:manualLayout>
      </c:layout>
      <c:barChart>
        <c:barDir val="col"/>
        <c:grouping val="clustered"/>
        <c:ser>
          <c:idx val="0"/>
          <c:order val="0"/>
          <c:tx>
            <c:strRef>
              <c:f>List1!$B$1</c:f>
              <c:strCache>
                <c:ptCount val="1"/>
                <c:pt idx="0">
                  <c:v>Převod bj. a G do OV</c:v>
                </c:pt>
              </c:strCache>
            </c:strRef>
          </c:tx>
          <c:dLbls>
            <c:txPr>
              <a:bodyPr rot="-5400000" vert="horz"/>
              <a:lstStyle/>
              <a:p>
                <a:pPr>
                  <a:defRPr/>
                </a:pPr>
                <a:endParaRPr lang="cs-CZ"/>
              </a:p>
            </c:txPr>
            <c:showVal val="1"/>
          </c:dLbls>
          <c:cat>
            <c:numRef>
              <c:f>List1!$A$2:$A$6</c:f>
              <c:numCache>
                <c:formatCode>General</c:formatCode>
                <c:ptCount val="5"/>
                <c:pt idx="0">
                  <c:v>2009</c:v>
                </c:pt>
                <c:pt idx="1">
                  <c:v>2010</c:v>
                </c:pt>
                <c:pt idx="2">
                  <c:v>2011</c:v>
                </c:pt>
                <c:pt idx="3">
                  <c:v>2012</c:v>
                </c:pt>
                <c:pt idx="4">
                  <c:v>2013</c:v>
                </c:pt>
              </c:numCache>
            </c:numRef>
          </c:cat>
          <c:val>
            <c:numRef>
              <c:f>List1!$B$2:$B$6</c:f>
              <c:numCache>
                <c:formatCode>General</c:formatCode>
                <c:ptCount val="5"/>
                <c:pt idx="0">
                  <c:v>133</c:v>
                </c:pt>
                <c:pt idx="1">
                  <c:v>130</c:v>
                </c:pt>
                <c:pt idx="2">
                  <c:v>161</c:v>
                </c:pt>
                <c:pt idx="3">
                  <c:v>90</c:v>
                </c:pt>
                <c:pt idx="4">
                  <c:v>76</c:v>
                </c:pt>
              </c:numCache>
            </c:numRef>
          </c:val>
        </c:ser>
        <c:ser>
          <c:idx val="1"/>
          <c:order val="1"/>
          <c:tx>
            <c:strRef>
              <c:f>List1!$C$1</c:f>
              <c:strCache>
                <c:ptCount val="1"/>
                <c:pt idx="0">
                  <c:v>Poplatky do OV</c:v>
                </c:pt>
              </c:strCache>
            </c:strRef>
          </c:tx>
          <c:spPr>
            <a:solidFill>
              <a:schemeClr val="accent6">
                <a:lumMod val="50000"/>
              </a:schemeClr>
            </a:solidFill>
          </c:spPr>
          <c:dLbls>
            <c:dLbl>
              <c:idx val="0"/>
              <c:layout>
                <c:manualLayout>
                  <c:x val="-4.5741461637847213E-3"/>
                  <c:y val="-3.647842459162829E-2"/>
                </c:manualLayout>
              </c:layout>
              <c:tx>
                <c:rich>
                  <a:bodyPr/>
                  <a:lstStyle/>
                  <a:p>
                    <a:r>
                      <a:rPr lang="cs-CZ" sz="1300" dirty="0" smtClean="0"/>
                      <a:t>Poplatek do OV:</a:t>
                    </a:r>
                    <a:r>
                      <a:rPr lang="cs-CZ" sz="1300" baseline="0" dirty="0" smtClean="0"/>
                      <a:t> </a:t>
                    </a:r>
                    <a:r>
                      <a:rPr lang="en-US" sz="1300" b="1" dirty="0" smtClean="0"/>
                      <a:t>502</a:t>
                    </a:r>
                    <a:r>
                      <a:rPr lang="cs-CZ" sz="1300" dirty="0" smtClean="0"/>
                      <a:t> tis. </a:t>
                    </a:r>
                    <a:endParaRPr lang="en-US" sz="1300" dirty="0"/>
                  </a:p>
                </c:rich>
              </c:tx>
              <c:dLblPos val="inBase"/>
              <c:showVal val="1"/>
            </c:dLbl>
            <c:dLbl>
              <c:idx val="1"/>
              <c:layout>
                <c:manualLayout>
                  <c:x val="0"/>
                  <c:y val="-3.647842459162829E-2"/>
                </c:manualLayout>
              </c:layout>
              <c:tx>
                <c:rich>
                  <a:bodyPr/>
                  <a:lstStyle/>
                  <a:p>
                    <a:r>
                      <a:rPr lang="cs-CZ" sz="1300" dirty="0" smtClean="0"/>
                      <a:t>Poplatek do OV:</a:t>
                    </a:r>
                    <a:r>
                      <a:rPr lang="cs-CZ" sz="1300" baseline="0" dirty="0" smtClean="0"/>
                      <a:t> </a:t>
                    </a:r>
                    <a:r>
                      <a:rPr lang="en-US" sz="1300" b="1" dirty="0" smtClean="0"/>
                      <a:t>424</a:t>
                    </a:r>
                    <a:r>
                      <a:rPr lang="cs-CZ" sz="1300" dirty="0" smtClean="0"/>
                      <a:t> tis.</a:t>
                    </a:r>
                    <a:endParaRPr lang="en-US" sz="1300" dirty="0"/>
                  </a:p>
                </c:rich>
              </c:tx>
              <c:dLblPos val="inBase"/>
              <c:showVal val="1"/>
            </c:dLbl>
            <c:dLbl>
              <c:idx val="2"/>
              <c:layout/>
              <c:tx>
                <c:rich>
                  <a:bodyPr/>
                  <a:lstStyle/>
                  <a:p>
                    <a:r>
                      <a:rPr lang="cs-CZ" dirty="0" smtClean="0"/>
                      <a:t>Poplatek do OV: </a:t>
                    </a:r>
                    <a:r>
                      <a:rPr lang="en-US" b="1" dirty="0" smtClean="0"/>
                      <a:t>644</a:t>
                    </a:r>
                    <a:r>
                      <a:rPr lang="cs-CZ" dirty="0" smtClean="0"/>
                      <a:t> tis.</a:t>
                    </a:r>
                    <a:endParaRPr lang="en-US" dirty="0"/>
                  </a:p>
                </c:rich>
              </c:tx>
              <c:dLblPos val="inBase"/>
              <c:showVal val="1"/>
            </c:dLbl>
            <c:dLbl>
              <c:idx val="3"/>
              <c:layout/>
              <c:tx>
                <c:rich>
                  <a:bodyPr/>
                  <a:lstStyle/>
                  <a:p>
                    <a:r>
                      <a:rPr lang="cs-CZ" dirty="0" smtClean="0"/>
                      <a:t>Poplatek do OV: </a:t>
                    </a:r>
                    <a:r>
                      <a:rPr lang="en-US" b="1" dirty="0" smtClean="0"/>
                      <a:t>350</a:t>
                    </a:r>
                    <a:r>
                      <a:rPr lang="cs-CZ" dirty="0" smtClean="0"/>
                      <a:t> tis.</a:t>
                    </a:r>
                    <a:endParaRPr lang="en-US" dirty="0"/>
                  </a:p>
                </c:rich>
              </c:tx>
              <c:dLblPos val="inBase"/>
              <c:showVal val="1"/>
            </c:dLbl>
            <c:dLbl>
              <c:idx val="4"/>
              <c:layout/>
              <c:tx>
                <c:rich>
                  <a:bodyPr/>
                  <a:lstStyle/>
                  <a:p>
                    <a:r>
                      <a:rPr lang="cs-CZ" smtClean="0"/>
                      <a:t>Poplatek do OV: </a:t>
                    </a:r>
                    <a:r>
                      <a:rPr lang="en-US" b="1" smtClean="0"/>
                      <a:t>298</a:t>
                    </a:r>
                    <a:r>
                      <a:rPr lang="cs-CZ" smtClean="0"/>
                      <a:t> tis.</a:t>
                    </a:r>
                    <a:endParaRPr lang="en-US"/>
                  </a:p>
                </c:rich>
              </c:tx>
              <c:dLblPos val="inBase"/>
              <c:showVal val="1"/>
            </c:dLbl>
            <c:txPr>
              <a:bodyPr rot="-5400000" vert="horz"/>
              <a:lstStyle/>
              <a:p>
                <a:pPr>
                  <a:defRPr sz="1300"/>
                </a:pPr>
                <a:endParaRPr lang="cs-CZ"/>
              </a:p>
            </c:txPr>
            <c:dLblPos val="inBase"/>
            <c:showVal val="1"/>
          </c:dLbls>
          <c:cat>
            <c:numRef>
              <c:f>List1!$A$2:$A$6</c:f>
              <c:numCache>
                <c:formatCode>General</c:formatCode>
                <c:ptCount val="5"/>
                <c:pt idx="0">
                  <c:v>2009</c:v>
                </c:pt>
                <c:pt idx="1">
                  <c:v>2010</c:v>
                </c:pt>
                <c:pt idx="2">
                  <c:v>2011</c:v>
                </c:pt>
                <c:pt idx="3">
                  <c:v>2012</c:v>
                </c:pt>
                <c:pt idx="4">
                  <c:v>2013</c:v>
                </c:pt>
              </c:numCache>
            </c:numRef>
          </c:cat>
          <c:val>
            <c:numRef>
              <c:f>List1!$C$2:$C$6</c:f>
              <c:numCache>
                <c:formatCode>General</c:formatCode>
                <c:ptCount val="5"/>
                <c:pt idx="0" formatCode="#,##0">
                  <c:v>502</c:v>
                </c:pt>
                <c:pt idx="1">
                  <c:v>424</c:v>
                </c:pt>
                <c:pt idx="2">
                  <c:v>644</c:v>
                </c:pt>
                <c:pt idx="3">
                  <c:v>350</c:v>
                </c:pt>
                <c:pt idx="4">
                  <c:v>298</c:v>
                </c:pt>
              </c:numCache>
            </c:numRef>
          </c:val>
        </c:ser>
        <c:ser>
          <c:idx val="2"/>
          <c:order val="2"/>
          <c:tx>
            <c:strRef>
              <c:f>List1!$D$1</c:f>
              <c:strCache>
                <c:ptCount val="1"/>
                <c:pt idx="0">
                  <c:v>Převod ČPP</c:v>
                </c:pt>
              </c:strCache>
            </c:strRef>
          </c:tx>
          <c:spPr>
            <a:solidFill>
              <a:srgbClr val="C00000"/>
            </a:solidFill>
          </c:spPr>
          <c:dLbls>
            <c:txPr>
              <a:bodyPr rot="-5400000" vert="horz"/>
              <a:lstStyle/>
              <a:p>
                <a:pPr>
                  <a:defRPr/>
                </a:pPr>
                <a:endParaRPr lang="cs-CZ"/>
              </a:p>
            </c:txPr>
            <c:showVal val="1"/>
          </c:dLbls>
          <c:cat>
            <c:numRef>
              <c:f>List1!$A$2:$A$6</c:f>
              <c:numCache>
                <c:formatCode>General</c:formatCode>
                <c:ptCount val="5"/>
                <c:pt idx="0">
                  <c:v>2009</c:v>
                </c:pt>
                <c:pt idx="1">
                  <c:v>2010</c:v>
                </c:pt>
                <c:pt idx="2">
                  <c:v>2011</c:v>
                </c:pt>
                <c:pt idx="3">
                  <c:v>2012</c:v>
                </c:pt>
                <c:pt idx="4">
                  <c:v>2013</c:v>
                </c:pt>
              </c:numCache>
            </c:numRef>
          </c:cat>
          <c:val>
            <c:numRef>
              <c:f>List1!$D$2:$D$6</c:f>
              <c:numCache>
                <c:formatCode>General</c:formatCode>
                <c:ptCount val="5"/>
                <c:pt idx="0">
                  <c:v>58</c:v>
                </c:pt>
                <c:pt idx="1">
                  <c:v>41</c:v>
                </c:pt>
                <c:pt idx="2">
                  <c:v>58</c:v>
                </c:pt>
                <c:pt idx="3">
                  <c:v>40</c:v>
                </c:pt>
                <c:pt idx="4">
                  <c:v>35</c:v>
                </c:pt>
              </c:numCache>
            </c:numRef>
          </c:val>
        </c:ser>
        <c:ser>
          <c:idx val="3"/>
          <c:order val="3"/>
          <c:tx>
            <c:strRef>
              <c:f>List1!$E$1</c:f>
              <c:strCache>
                <c:ptCount val="1"/>
                <c:pt idx="0">
                  <c:v>Poplatky za PČP</c:v>
                </c:pt>
              </c:strCache>
            </c:strRef>
          </c:tx>
          <c:spPr>
            <a:solidFill>
              <a:schemeClr val="accent6">
                <a:lumMod val="50000"/>
              </a:schemeClr>
            </a:solidFill>
          </c:spPr>
          <c:dLbls>
            <c:dLbl>
              <c:idx val="0"/>
              <c:layout/>
              <c:tx>
                <c:rich>
                  <a:bodyPr/>
                  <a:lstStyle/>
                  <a:p>
                    <a:r>
                      <a:rPr lang="cs-CZ" sz="1300" dirty="0" smtClean="0"/>
                      <a:t>Poplatek PČP:</a:t>
                    </a:r>
                    <a:r>
                      <a:rPr lang="cs-CZ" sz="1300" baseline="0" dirty="0" smtClean="0"/>
                      <a:t> </a:t>
                    </a:r>
                    <a:r>
                      <a:rPr lang="en-US" sz="1300" b="1" dirty="0" smtClean="0"/>
                      <a:t>109</a:t>
                    </a:r>
                    <a:r>
                      <a:rPr lang="cs-CZ" sz="1300" dirty="0" smtClean="0"/>
                      <a:t> tis.</a:t>
                    </a:r>
                    <a:endParaRPr lang="en-US" sz="1300" dirty="0"/>
                  </a:p>
                </c:rich>
              </c:tx>
              <c:dLblPos val="outEnd"/>
              <c:showVal val="1"/>
            </c:dLbl>
            <c:dLbl>
              <c:idx val="1"/>
              <c:layout/>
              <c:tx>
                <c:rich>
                  <a:bodyPr/>
                  <a:lstStyle/>
                  <a:p>
                    <a:r>
                      <a:rPr lang="cs-CZ" sz="1300" dirty="0" smtClean="0"/>
                      <a:t>Poplatek PČP: </a:t>
                    </a:r>
                    <a:r>
                      <a:rPr lang="en-US" sz="1300" b="1" dirty="0" smtClean="0"/>
                      <a:t>72</a:t>
                    </a:r>
                    <a:r>
                      <a:rPr lang="cs-CZ" sz="1300" b="1" dirty="0" smtClean="0"/>
                      <a:t> </a:t>
                    </a:r>
                    <a:r>
                      <a:rPr lang="cs-CZ" sz="1300" dirty="0" smtClean="0"/>
                      <a:t>tis.</a:t>
                    </a:r>
                    <a:endParaRPr lang="en-US" sz="1300" dirty="0"/>
                  </a:p>
                </c:rich>
              </c:tx>
              <c:dLblPos val="outEnd"/>
              <c:showVal val="1"/>
            </c:dLbl>
            <c:dLbl>
              <c:idx val="2"/>
              <c:layout>
                <c:manualLayout>
                  <c:x val="0"/>
                  <c:y val="-2.806032660894488E-3"/>
                </c:manualLayout>
              </c:layout>
              <c:tx>
                <c:rich>
                  <a:bodyPr/>
                  <a:lstStyle/>
                  <a:p>
                    <a:r>
                      <a:rPr lang="cs-CZ" dirty="0" smtClean="0"/>
                      <a:t>Poplatek PČP:</a:t>
                    </a:r>
                    <a:r>
                      <a:rPr lang="cs-CZ" baseline="0" dirty="0" smtClean="0"/>
                      <a:t> </a:t>
                    </a:r>
                    <a:r>
                      <a:rPr lang="en-US" b="1" dirty="0" smtClean="0"/>
                      <a:t>113</a:t>
                    </a:r>
                    <a:r>
                      <a:rPr lang="cs-CZ" dirty="0" smtClean="0"/>
                      <a:t> tis.</a:t>
                    </a:r>
                    <a:endParaRPr lang="en-US" dirty="0"/>
                  </a:p>
                </c:rich>
              </c:tx>
              <c:dLblPos val="outEnd"/>
              <c:showVal val="1"/>
            </c:dLbl>
            <c:dLbl>
              <c:idx val="3"/>
              <c:layout>
                <c:manualLayout>
                  <c:x val="1.5246753702019861E-3"/>
                  <c:y val="2.806032660894488E-3"/>
                </c:manualLayout>
              </c:layout>
              <c:tx>
                <c:rich>
                  <a:bodyPr/>
                  <a:lstStyle/>
                  <a:p>
                    <a:r>
                      <a:rPr lang="cs-CZ" dirty="0" smtClean="0"/>
                      <a:t>Poplatek</a:t>
                    </a:r>
                    <a:r>
                      <a:rPr lang="cs-CZ" baseline="0" dirty="0" smtClean="0"/>
                      <a:t> PČP: </a:t>
                    </a:r>
                    <a:r>
                      <a:rPr lang="en-US" b="1" dirty="0" smtClean="0"/>
                      <a:t>59</a:t>
                    </a:r>
                    <a:r>
                      <a:rPr lang="cs-CZ" dirty="0" smtClean="0"/>
                      <a:t> tis.</a:t>
                    </a:r>
                    <a:endParaRPr lang="en-US" dirty="0"/>
                  </a:p>
                </c:rich>
              </c:tx>
              <c:dLblPos val="outEnd"/>
              <c:showVal val="1"/>
            </c:dLbl>
            <c:dLbl>
              <c:idx val="4"/>
              <c:layout/>
              <c:tx>
                <c:rich>
                  <a:bodyPr/>
                  <a:lstStyle/>
                  <a:p>
                    <a:r>
                      <a:rPr lang="cs-CZ" smtClean="0"/>
                      <a:t>Poplatek PČP: </a:t>
                    </a:r>
                    <a:r>
                      <a:rPr lang="en-US" b="1" smtClean="0"/>
                      <a:t>144</a:t>
                    </a:r>
                    <a:r>
                      <a:rPr lang="cs-CZ" smtClean="0"/>
                      <a:t> tis.</a:t>
                    </a:r>
                    <a:endParaRPr lang="en-US"/>
                  </a:p>
                </c:rich>
              </c:tx>
              <c:dLblPos val="outEnd"/>
              <c:showVal val="1"/>
            </c:dLbl>
            <c:txPr>
              <a:bodyPr rot="-5400000" vert="horz"/>
              <a:lstStyle/>
              <a:p>
                <a:pPr>
                  <a:defRPr sz="1300"/>
                </a:pPr>
                <a:endParaRPr lang="cs-CZ"/>
              </a:p>
            </c:txPr>
            <c:dLblPos val="outEnd"/>
            <c:showVal val="1"/>
          </c:dLbls>
          <c:cat>
            <c:numRef>
              <c:f>List1!$A$2:$A$6</c:f>
              <c:numCache>
                <c:formatCode>General</c:formatCode>
                <c:ptCount val="5"/>
                <c:pt idx="0">
                  <c:v>2009</c:v>
                </c:pt>
                <c:pt idx="1">
                  <c:v>2010</c:v>
                </c:pt>
                <c:pt idx="2">
                  <c:v>2011</c:v>
                </c:pt>
                <c:pt idx="3">
                  <c:v>2012</c:v>
                </c:pt>
                <c:pt idx="4">
                  <c:v>2013</c:v>
                </c:pt>
              </c:numCache>
            </c:numRef>
          </c:cat>
          <c:val>
            <c:numRef>
              <c:f>List1!$E$2:$E$6</c:f>
              <c:numCache>
                <c:formatCode>General</c:formatCode>
                <c:ptCount val="5"/>
                <c:pt idx="0">
                  <c:v>109</c:v>
                </c:pt>
                <c:pt idx="1">
                  <c:v>72</c:v>
                </c:pt>
                <c:pt idx="2">
                  <c:v>113</c:v>
                </c:pt>
                <c:pt idx="3">
                  <c:v>59</c:v>
                </c:pt>
                <c:pt idx="4">
                  <c:v>144</c:v>
                </c:pt>
              </c:numCache>
            </c:numRef>
          </c:val>
        </c:ser>
        <c:ser>
          <c:idx val="4"/>
          <c:order val="4"/>
          <c:tx>
            <c:strRef>
              <c:f>List1!$F$1</c:f>
              <c:strCache>
                <c:ptCount val="1"/>
                <c:pt idx="0">
                  <c:v>Podnájmy</c:v>
                </c:pt>
              </c:strCache>
            </c:strRef>
          </c:tx>
          <c:spPr>
            <a:solidFill>
              <a:srgbClr val="00B050"/>
            </a:solidFill>
          </c:spPr>
          <c:dLbls>
            <c:txPr>
              <a:bodyPr rot="-5400000" vert="horz"/>
              <a:lstStyle/>
              <a:p>
                <a:pPr>
                  <a:defRPr/>
                </a:pPr>
                <a:endParaRPr lang="cs-CZ"/>
              </a:p>
            </c:txPr>
            <c:showVal val="1"/>
          </c:dLbls>
          <c:cat>
            <c:numRef>
              <c:f>List1!$A$2:$A$6</c:f>
              <c:numCache>
                <c:formatCode>General</c:formatCode>
                <c:ptCount val="5"/>
                <c:pt idx="0">
                  <c:v>2009</c:v>
                </c:pt>
                <c:pt idx="1">
                  <c:v>2010</c:v>
                </c:pt>
                <c:pt idx="2">
                  <c:v>2011</c:v>
                </c:pt>
                <c:pt idx="3">
                  <c:v>2012</c:v>
                </c:pt>
                <c:pt idx="4">
                  <c:v>2013</c:v>
                </c:pt>
              </c:numCache>
            </c:numRef>
          </c:cat>
          <c:val>
            <c:numRef>
              <c:f>List1!$F$2:$F$6</c:f>
              <c:numCache>
                <c:formatCode>General</c:formatCode>
                <c:ptCount val="5"/>
                <c:pt idx="0">
                  <c:v>56</c:v>
                </c:pt>
                <c:pt idx="1">
                  <c:v>45</c:v>
                </c:pt>
                <c:pt idx="2">
                  <c:v>47</c:v>
                </c:pt>
                <c:pt idx="3">
                  <c:v>34</c:v>
                </c:pt>
                <c:pt idx="4">
                  <c:v>16</c:v>
                </c:pt>
              </c:numCache>
            </c:numRef>
          </c:val>
        </c:ser>
        <c:ser>
          <c:idx val="5"/>
          <c:order val="5"/>
          <c:tx>
            <c:strRef>
              <c:f>List1!$G$1</c:f>
              <c:strCache>
                <c:ptCount val="1"/>
                <c:pt idx="0">
                  <c:v>Poplatky za podnájmy</c:v>
                </c:pt>
              </c:strCache>
            </c:strRef>
          </c:tx>
          <c:spPr>
            <a:solidFill>
              <a:srgbClr val="F79646">
                <a:lumMod val="50000"/>
              </a:srgbClr>
            </a:solidFill>
          </c:spPr>
          <c:dLbls>
            <c:dLbl>
              <c:idx val="0"/>
              <c:layout/>
              <c:tx>
                <c:rich>
                  <a:bodyPr/>
                  <a:lstStyle/>
                  <a:p>
                    <a:r>
                      <a:rPr lang="cs-CZ" sz="1300" dirty="0" smtClean="0"/>
                      <a:t>Poplatek </a:t>
                    </a:r>
                    <a:r>
                      <a:rPr lang="cs-CZ" sz="1300" baseline="0" dirty="0" smtClean="0"/>
                      <a:t> podnájem: </a:t>
                    </a:r>
                    <a:r>
                      <a:rPr lang="en-US" sz="1300" b="1" dirty="0" smtClean="0"/>
                      <a:t>162</a:t>
                    </a:r>
                    <a:r>
                      <a:rPr lang="cs-CZ" sz="1300" dirty="0" smtClean="0"/>
                      <a:t> tis.</a:t>
                    </a:r>
                    <a:endParaRPr lang="en-US" sz="1300" dirty="0"/>
                  </a:p>
                </c:rich>
              </c:tx>
              <c:showVal val="1"/>
            </c:dLbl>
            <c:dLbl>
              <c:idx val="1"/>
              <c:layout>
                <c:manualLayout>
                  <c:x val="0"/>
                  <c:y val="2.8060326608945192E-3"/>
                </c:manualLayout>
              </c:layout>
              <c:tx>
                <c:rich>
                  <a:bodyPr/>
                  <a:lstStyle/>
                  <a:p>
                    <a:r>
                      <a:rPr lang="cs-CZ" sz="1300" dirty="0" smtClean="0"/>
                      <a:t>Poplatek  podnájem: </a:t>
                    </a:r>
                    <a:r>
                      <a:rPr lang="en-US" sz="1300" b="1" dirty="0" smtClean="0"/>
                      <a:t>135</a:t>
                    </a:r>
                    <a:r>
                      <a:rPr lang="cs-CZ" sz="1300" dirty="0" smtClean="0"/>
                      <a:t> tis.</a:t>
                    </a:r>
                    <a:endParaRPr lang="en-US" sz="1300" dirty="0"/>
                  </a:p>
                </c:rich>
              </c:tx>
              <c:showVal val="1"/>
            </c:dLbl>
            <c:dLbl>
              <c:idx val="2"/>
              <c:layout/>
              <c:tx>
                <c:rich>
                  <a:bodyPr/>
                  <a:lstStyle/>
                  <a:p>
                    <a:r>
                      <a:rPr lang="cs-CZ" dirty="0" smtClean="0"/>
                      <a:t>Poplatek podnájem: </a:t>
                    </a:r>
                    <a:r>
                      <a:rPr lang="en-US" b="1" dirty="0" smtClean="0"/>
                      <a:t>140</a:t>
                    </a:r>
                    <a:r>
                      <a:rPr lang="cs-CZ" dirty="0" smtClean="0"/>
                      <a:t> tis.</a:t>
                    </a:r>
                    <a:endParaRPr lang="en-US" dirty="0"/>
                  </a:p>
                </c:rich>
              </c:tx>
              <c:showVal val="1"/>
            </c:dLbl>
            <c:dLbl>
              <c:idx val="3"/>
              <c:layout/>
              <c:tx>
                <c:rich>
                  <a:bodyPr/>
                  <a:lstStyle/>
                  <a:p>
                    <a:r>
                      <a:rPr lang="cs-CZ" dirty="0" smtClean="0"/>
                      <a:t>Poplatek</a:t>
                    </a:r>
                    <a:r>
                      <a:rPr lang="cs-CZ" baseline="0" dirty="0" smtClean="0"/>
                      <a:t> podnájem: </a:t>
                    </a:r>
                    <a:r>
                      <a:rPr lang="en-US" b="1" dirty="0" smtClean="0"/>
                      <a:t>135</a:t>
                    </a:r>
                    <a:r>
                      <a:rPr lang="cs-CZ" dirty="0" smtClean="0"/>
                      <a:t> tis.</a:t>
                    </a:r>
                    <a:endParaRPr lang="en-US" dirty="0"/>
                  </a:p>
                </c:rich>
              </c:tx>
              <c:showVal val="1"/>
            </c:dLbl>
            <c:dLbl>
              <c:idx val="4"/>
              <c:layout/>
              <c:tx>
                <c:rich>
                  <a:bodyPr/>
                  <a:lstStyle/>
                  <a:p>
                    <a:r>
                      <a:rPr lang="cs-CZ" smtClean="0"/>
                      <a:t>Poplatek</a:t>
                    </a:r>
                    <a:r>
                      <a:rPr lang="cs-CZ" baseline="0" smtClean="0"/>
                      <a:t> podnájem:</a:t>
                    </a:r>
                    <a:r>
                      <a:rPr lang="cs-CZ" b="1" baseline="0" smtClean="0"/>
                      <a:t> </a:t>
                    </a:r>
                    <a:r>
                      <a:rPr lang="en-US" b="1" smtClean="0"/>
                      <a:t>27</a:t>
                    </a:r>
                    <a:r>
                      <a:rPr lang="cs-CZ" b="1" smtClean="0"/>
                      <a:t> </a:t>
                    </a:r>
                    <a:r>
                      <a:rPr lang="cs-CZ" smtClean="0"/>
                      <a:t>tis.</a:t>
                    </a:r>
                    <a:endParaRPr lang="en-US" dirty="0"/>
                  </a:p>
                </c:rich>
              </c:tx>
              <c:showVal val="1"/>
            </c:dLbl>
            <c:txPr>
              <a:bodyPr rot="-5400000" vert="horz"/>
              <a:lstStyle/>
              <a:p>
                <a:pPr>
                  <a:defRPr sz="1300"/>
                </a:pPr>
                <a:endParaRPr lang="cs-CZ"/>
              </a:p>
            </c:txPr>
            <c:showVal val="1"/>
          </c:dLbls>
          <c:cat>
            <c:numRef>
              <c:f>List1!$A$2:$A$6</c:f>
              <c:numCache>
                <c:formatCode>General</c:formatCode>
                <c:ptCount val="5"/>
                <c:pt idx="0">
                  <c:v>2009</c:v>
                </c:pt>
                <c:pt idx="1">
                  <c:v>2010</c:v>
                </c:pt>
                <c:pt idx="2">
                  <c:v>2011</c:v>
                </c:pt>
                <c:pt idx="3">
                  <c:v>2012</c:v>
                </c:pt>
                <c:pt idx="4">
                  <c:v>2013</c:v>
                </c:pt>
              </c:numCache>
            </c:numRef>
          </c:cat>
          <c:val>
            <c:numRef>
              <c:f>List1!$G$2:$G$6</c:f>
              <c:numCache>
                <c:formatCode>General</c:formatCode>
                <c:ptCount val="5"/>
                <c:pt idx="0">
                  <c:v>162</c:v>
                </c:pt>
                <c:pt idx="1">
                  <c:v>135</c:v>
                </c:pt>
                <c:pt idx="2">
                  <c:v>140</c:v>
                </c:pt>
                <c:pt idx="3">
                  <c:v>135</c:v>
                </c:pt>
                <c:pt idx="4">
                  <c:v>27</c:v>
                </c:pt>
              </c:numCache>
            </c:numRef>
          </c:val>
        </c:ser>
        <c:axId val="58626432"/>
        <c:axId val="58627968"/>
      </c:barChart>
      <c:catAx>
        <c:axId val="58626432"/>
        <c:scaling>
          <c:orientation val="minMax"/>
        </c:scaling>
        <c:axPos val="b"/>
        <c:numFmt formatCode="General" sourceLinked="1"/>
        <c:tickLblPos val="nextTo"/>
        <c:crossAx val="58627968"/>
        <c:crosses val="autoZero"/>
        <c:auto val="1"/>
        <c:lblAlgn val="ctr"/>
        <c:lblOffset val="100"/>
      </c:catAx>
      <c:valAx>
        <c:axId val="58627968"/>
        <c:scaling>
          <c:orientation val="minMax"/>
        </c:scaling>
        <c:axPos val="l"/>
        <c:majorGridlines/>
        <c:numFmt formatCode="General" sourceLinked="1"/>
        <c:tickLblPos val="nextTo"/>
        <c:crossAx val="58626432"/>
        <c:crosses val="autoZero"/>
        <c:crossBetween val="between"/>
      </c:valAx>
    </c:plotArea>
    <c:legend>
      <c:legendPos val="r"/>
      <c:layout>
        <c:manualLayout>
          <c:xMode val="edge"/>
          <c:yMode val="edge"/>
          <c:x val="0.823271876510422"/>
          <c:y val="0.13727642050984509"/>
          <c:w val="0.16137008049085422"/>
          <c:h val="0.72264090537196168"/>
        </c:manualLayout>
      </c:layout>
    </c:legend>
    <c:plotVisOnly val="1"/>
  </c:chart>
  <c:txPr>
    <a:bodyPr/>
    <a:lstStyle/>
    <a:p>
      <a:pPr>
        <a:defRPr sz="1800"/>
      </a:pPr>
      <a:endParaRPr lang="cs-CZ"/>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cs-CZ"/>
  <c:style val="18"/>
  <c:chart>
    <c:plotArea>
      <c:layout>
        <c:manualLayout>
          <c:layoutTarget val="inner"/>
          <c:xMode val="edge"/>
          <c:yMode val="edge"/>
          <c:x val="7.0911708953047534E-2"/>
          <c:y val="4.2055359268292666E-2"/>
          <c:w val="0.91211298240497718"/>
          <c:h val="0.82416471367529964"/>
        </c:manualLayout>
      </c:layout>
      <c:barChart>
        <c:barDir val="col"/>
        <c:grouping val="clustered"/>
        <c:ser>
          <c:idx val="0"/>
          <c:order val="0"/>
          <c:tx>
            <c:strRef>
              <c:f>List1!$B$1</c:f>
              <c:strCache>
                <c:ptCount val="1"/>
                <c:pt idx="0">
                  <c:v>Řada 1</c:v>
                </c:pt>
              </c:strCache>
            </c:strRef>
          </c:tx>
          <c:dLbls>
            <c:dLbl>
              <c:idx val="2"/>
              <c:layout>
                <c:manualLayout>
                  <c:x val="0"/>
                  <c:y val="3.6478424591628346E-2"/>
                </c:manualLayout>
              </c:layout>
              <c:tx>
                <c:rich>
                  <a:bodyPr/>
                  <a:lstStyle/>
                  <a:p>
                    <a:r>
                      <a:rPr lang="cs-CZ" sz="1000" b="0" i="0" u="none" strike="noStrike" baseline="0" dirty="0" smtClean="0"/>
                      <a:t>(</a:t>
                    </a:r>
                    <a:r>
                      <a:rPr lang="cs-CZ" sz="1000" b="0" i="0" u="none" strike="noStrike" baseline="0" dirty="0" err="1" smtClean="0"/>
                      <a:t>revit</a:t>
                    </a:r>
                    <a:r>
                      <a:rPr lang="cs-CZ" sz="1000" b="0" i="0" u="none" strike="noStrike" baseline="0" dirty="0" smtClean="0"/>
                      <a:t>. </a:t>
                    </a:r>
                    <a:br>
                      <a:rPr lang="cs-CZ" sz="1000" b="0" i="0" u="none" strike="noStrike" baseline="0" dirty="0" smtClean="0"/>
                    </a:br>
                    <a:r>
                      <a:rPr lang="cs-CZ" sz="1000" b="0" i="0" u="none" strike="noStrike" baseline="0" dirty="0" smtClean="0"/>
                      <a:t>okna)</a:t>
                    </a:r>
                    <a:endParaRPr lang="cs-CZ" sz="1000" dirty="0" smtClean="0"/>
                  </a:p>
                  <a:p>
                    <a:r>
                      <a:rPr lang="en-US" dirty="0" smtClean="0"/>
                      <a:t>39,15</a:t>
                    </a:r>
                    <a:r>
                      <a:rPr lang="cs-CZ" dirty="0" smtClean="0"/>
                      <a:t> </a:t>
                    </a:r>
                    <a:br>
                      <a:rPr lang="cs-CZ" dirty="0" smtClean="0"/>
                    </a:br>
                    <a:endParaRPr lang="en-US" sz="1000" dirty="0"/>
                  </a:p>
                </c:rich>
              </c:tx>
              <c:showVal val="1"/>
            </c:dLbl>
            <c:dLbl>
              <c:idx val="8"/>
              <c:layout>
                <c:manualLayout>
                  <c:x val="3.0864197530864291E-3"/>
                  <c:y val="-5.612065321788976E-3"/>
                </c:manualLayout>
              </c:layout>
              <c:showVal val="1"/>
            </c:dLbl>
            <c:showVal val="1"/>
          </c:dLbls>
          <c:cat>
            <c:numRef>
              <c:f>List1!$A$2:$A$11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List1!$B$2:$B$11</c:f>
              <c:numCache>
                <c:formatCode>General</c:formatCode>
                <c:ptCount val="10"/>
                <c:pt idx="0">
                  <c:v>19.7</c:v>
                </c:pt>
                <c:pt idx="1">
                  <c:v>28</c:v>
                </c:pt>
                <c:pt idx="2">
                  <c:v>39.15</c:v>
                </c:pt>
                <c:pt idx="3">
                  <c:v>26.82</c:v>
                </c:pt>
                <c:pt idx="4">
                  <c:v>26.17</c:v>
                </c:pt>
                <c:pt idx="5">
                  <c:v>22.650000000000009</c:v>
                </c:pt>
                <c:pt idx="6">
                  <c:v>34.46</c:v>
                </c:pt>
                <c:pt idx="7">
                  <c:v>38.11</c:v>
                </c:pt>
                <c:pt idx="8">
                  <c:v>36.120000000000012</c:v>
                </c:pt>
                <c:pt idx="9">
                  <c:v>19.12</c:v>
                </c:pt>
              </c:numCache>
            </c:numRef>
          </c:val>
        </c:ser>
        <c:ser>
          <c:idx val="1"/>
          <c:order val="1"/>
          <c:tx>
            <c:strRef>
              <c:f>List1!$C$1</c:f>
              <c:strCache>
                <c:ptCount val="1"/>
                <c:pt idx="0">
                  <c:v>Řada 2</c:v>
                </c:pt>
              </c:strCache>
            </c:strRef>
          </c:tx>
          <c:dLbls>
            <c:dLbl>
              <c:idx val="6"/>
              <c:layout>
                <c:manualLayout>
                  <c:x val="3.0864197530864291E-3"/>
                  <c:y val="-1.403016330447244E-2"/>
                </c:manualLayout>
              </c:layout>
              <c:tx>
                <c:rich>
                  <a:bodyPr rot="-5400000" vert="horz"/>
                  <a:lstStyle/>
                  <a:p>
                    <a:pPr>
                      <a:defRPr sz="1200"/>
                    </a:pPr>
                    <a:r>
                      <a:rPr lang="cs-CZ" sz="1200" dirty="0" smtClean="0"/>
                      <a:t>Výtahy: 18,2 </a:t>
                    </a:r>
                    <a:endParaRPr lang="en-US" sz="1200" dirty="0"/>
                  </a:p>
                </c:rich>
              </c:tx>
              <c:spPr/>
              <c:dLblPos val="ctr"/>
              <c:showVal val="1"/>
            </c:dLbl>
            <c:dLbl>
              <c:idx val="7"/>
              <c:layout/>
              <c:tx>
                <c:rich>
                  <a:bodyPr rot="-5400000" vert="horz"/>
                  <a:lstStyle/>
                  <a:p>
                    <a:pPr>
                      <a:defRPr sz="1200"/>
                    </a:pPr>
                    <a:r>
                      <a:rPr lang="cs-CZ" sz="1200" dirty="0" smtClean="0"/>
                      <a:t>Výtahy: </a:t>
                    </a:r>
                    <a:r>
                      <a:rPr lang="en-US" sz="1200" dirty="0" smtClean="0"/>
                      <a:t>16</a:t>
                    </a:r>
                    <a:endParaRPr lang="en-US" sz="1200" dirty="0"/>
                  </a:p>
                </c:rich>
              </c:tx>
              <c:spPr/>
              <c:dLblPos val="ctr"/>
              <c:showVal val="1"/>
            </c:dLbl>
            <c:dLbl>
              <c:idx val="8"/>
              <c:layout/>
              <c:tx>
                <c:rich>
                  <a:bodyPr rot="-5400000" vert="horz"/>
                  <a:lstStyle/>
                  <a:p>
                    <a:pPr>
                      <a:defRPr/>
                    </a:pPr>
                    <a:r>
                      <a:rPr lang="cs-CZ" sz="1200" dirty="0" smtClean="0"/>
                      <a:t>Revitalizace ZU: </a:t>
                    </a:r>
                    <a:r>
                      <a:rPr lang="en-US" sz="1200" dirty="0" smtClean="0"/>
                      <a:t>23,</a:t>
                    </a:r>
                    <a:r>
                      <a:rPr lang="cs-CZ" sz="1200" dirty="0" smtClean="0"/>
                      <a:t>3</a:t>
                    </a:r>
                    <a:endParaRPr lang="en-US" sz="1200" dirty="0"/>
                  </a:p>
                </c:rich>
              </c:tx>
              <c:spPr/>
              <c:dLblPos val="ctr"/>
              <c:showVal val="1"/>
            </c:dLbl>
            <c:dLbl>
              <c:idx val="9"/>
              <c:layout>
                <c:manualLayout>
                  <c:x val="8.5168173422767723E-3"/>
                  <c:y val="0.19607685314950188"/>
                </c:manualLayout>
              </c:layout>
              <c:tx>
                <c:rich>
                  <a:bodyPr rot="-5400000" vert="horz"/>
                  <a:lstStyle/>
                  <a:p>
                    <a:pPr>
                      <a:defRPr/>
                    </a:pPr>
                    <a:r>
                      <a:rPr lang="cs-CZ" sz="1400" dirty="0" err="1" smtClean="0"/>
                      <a:t>Revital</a:t>
                    </a:r>
                    <a:r>
                      <a:rPr lang="cs-CZ" sz="1400" dirty="0" smtClean="0"/>
                      <a:t>. </a:t>
                    </a:r>
                    <a:r>
                      <a:rPr lang="en-US" sz="1400" dirty="0" smtClean="0"/>
                      <a:t>10,3</a:t>
                    </a:r>
                    <a:r>
                      <a:rPr lang="cs-CZ" sz="1400" dirty="0" smtClean="0"/>
                      <a:t/>
                    </a:r>
                    <a:br>
                      <a:rPr lang="cs-CZ" sz="1400" dirty="0" smtClean="0"/>
                    </a:br>
                    <a:r>
                      <a:rPr lang="cs-CZ" sz="1400" dirty="0" smtClean="0"/>
                      <a:t>(zateplení)</a:t>
                    </a:r>
                    <a:endParaRPr lang="en-US" sz="1400" dirty="0"/>
                  </a:p>
                </c:rich>
              </c:tx>
              <c:spPr/>
              <c:showVal val="1"/>
            </c:dLbl>
            <c:showVal val="1"/>
          </c:dLbls>
          <c:cat>
            <c:numRef>
              <c:f>List1!$A$2:$A$11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List1!$C$2:$C$11</c:f>
              <c:numCache>
                <c:formatCode>General</c:formatCode>
                <c:ptCount val="10"/>
                <c:pt idx="6">
                  <c:v>18.2</c:v>
                </c:pt>
                <c:pt idx="7">
                  <c:v>16</c:v>
                </c:pt>
                <c:pt idx="8">
                  <c:v>23.3</c:v>
                </c:pt>
                <c:pt idx="9">
                  <c:v>10.3</c:v>
                </c:pt>
              </c:numCache>
            </c:numRef>
          </c:val>
        </c:ser>
        <c:axId val="85975808"/>
        <c:axId val="85977344"/>
      </c:barChart>
      <c:catAx>
        <c:axId val="85975808"/>
        <c:scaling>
          <c:orientation val="minMax"/>
        </c:scaling>
        <c:axPos val="b"/>
        <c:numFmt formatCode="General" sourceLinked="1"/>
        <c:tickLblPos val="nextTo"/>
        <c:crossAx val="85977344"/>
        <c:crosses val="autoZero"/>
        <c:auto val="1"/>
        <c:lblAlgn val="ctr"/>
        <c:lblOffset val="100"/>
      </c:catAx>
      <c:valAx>
        <c:axId val="85977344"/>
        <c:scaling>
          <c:orientation val="minMax"/>
        </c:scaling>
        <c:axPos val="l"/>
        <c:majorGridlines/>
        <c:numFmt formatCode="General" sourceLinked="1"/>
        <c:tickLblPos val="nextTo"/>
        <c:crossAx val="85975808"/>
        <c:crosses val="autoZero"/>
        <c:crossBetween val="between"/>
      </c:valAx>
    </c:plotArea>
    <c:plotVisOnly val="1"/>
  </c:chart>
  <c:txPr>
    <a:bodyPr/>
    <a:lstStyle/>
    <a:p>
      <a:pPr>
        <a:defRPr sz="1800"/>
      </a:pPr>
      <a:endParaRPr lang="cs-CZ"/>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cs-CZ"/>
  <c:chart>
    <c:plotArea>
      <c:layout>
        <c:manualLayout>
          <c:layoutTarget val="inner"/>
          <c:xMode val="edge"/>
          <c:yMode val="edge"/>
          <c:x val="8.6536769709341932E-2"/>
          <c:y val="3.3637261285609295E-2"/>
          <c:w val="0.67491773597744731"/>
          <c:h val="0.81574661569261642"/>
        </c:manualLayout>
      </c:layout>
      <c:barChart>
        <c:barDir val="col"/>
        <c:grouping val="clustered"/>
        <c:ser>
          <c:idx val="0"/>
          <c:order val="0"/>
          <c:tx>
            <c:strRef>
              <c:f>List1!$B$1</c:f>
              <c:strCache>
                <c:ptCount val="1"/>
                <c:pt idx="0">
                  <c:v>Dlužníci celkem</c:v>
                </c:pt>
              </c:strCache>
            </c:strRef>
          </c:tx>
          <c:spPr>
            <a:solidFill>
              <a:srgbClr val="00B050"/>
            </a:solidFill>
          </c:spPr>
          <c:dLbls>
            <c:showVal val="1"/>
          </c:dLbls>
          <c:cat>
            <c:numRef>
              <c:f>List1!$A$2:$A$11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List1!$B$2:$B$11</c:f>
              <c:numCache>
                <c:formatCode>General</c:formatCode>
                <c:ptCount val="10"/>
                <c:pt idx="0">
                  <c:v>300</c:v>
                </c:pt>
                <c:pt idx="1">
                  <c:v>320</c:v>
                </c:pt>
                <c:pt idx="2">
                  <c:v>270</c:v>
                </c:pt>
                <c:pt idx="3">
                  <c:v>220</c:v>
                </c:pt>
                <c:pt idx="4">
                  <c:v>240</c:v>
                </c:pt>
                <c:pt idx="5">
                  <c:v>125</c:v>
                </c:pt>
                <c:pt idx="6">
                  <c:v>200</c:v>
                </c:pt>
                <c:pt idx="7">
                  <c:v>490</c:v>
                </c:pt>
                <c:pt idx="8">
                  <c:v>560</c:v>
                </c:pt>
                <c:pt idx="9">
                  <c:v>500</c:v>
                </c:pt>
              </c:numCache>
            </c:numRef>
          </c:val>
        </c:ser>
        <c:ser>
          <c:idx val="1"/>
          <c:order val="1"/>
          <c:tx>
            <c:strRef>
              <c:f>List1!$C$1</c:f>
              <c:strCache>
                <c:ptCount val="1"/>
                <c:pt idx="0">
                  <c:v>Z toho nájemci</c:v>
                </c:pt>
              </c:strCache>
            </c:strRef>
          </c:tx>
          <c:spPr>
            <a:solidFill>
              <a:srgbClr val="C00000"/>
            </a:solidFill>
          </c:spPr>
          <c:dLbls>
            <c:dLbl>
              <c:idx val="7"/>
              <c:layout>
                <c:manualLayout>
                  <c:x val="3.0864197530864291E-3"/>
                  <c:y val="1.1224130643578065E-2"/>
                </c:manualLayout>
              </c:layout>
              <c:showVal val="1"/>
            </c:dLbl>
            <c:dLbl>
              <c:idx val="8"/>
              <c:layout>
                <c:manualLayout>
                  <c:x val="4.6296296296296459E-3"/>
                  <c:y val="8.4180979826835155E-3"/>
                </c:manualLayout>
              </c:layout>
              <c:showVal val="1"/>
            </c:dLbl>
            <c:txPr>
              <a:bodyPr/>
              <a:lstStyle/>
              <a:p>
                <a:pPr>
                  <a:defRPr sz="1000"/>
                </a:pPr>
                <a:endParaRPr lang="cs-CZ"/>
              </a:p>
            </c:txPr>
            <c:showVal val="1"/>
          </c:dLbls>
          <c:cat>
            <c:numRef>
              <c:f>List1!$A$2:$A$11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List1!$C$2:$C$11</c:f>
              <c:numCache>
                <c:formatCode>General</c:formatCode>
                <c:ptCount val="10"/>
                <c:pt idx="7">
                  <c:v>280</c:v>
                </c:pt>
                <c:pt idx="8">
                  <c:v>336</c:v>
                </c:pt>
                <c:pt idx="9">
                  <c:v>262</c:v>
                </c:pt>
              </c:numCache>
            </c:numRef>
          </c:val>
        </c:ser>
        <c:ser>
          <c:idx val="2"/>
          <c:order val="2"/>
          <c:tx>
            <c:strRef>
              <c:f>List1!$D$1</c:f>
              <c:strCache>
                <c:ptCount val="1"/>
                <c:pt idx="0">
                  <c:v>Z toho vlastníci</c:v>
                </c:pt>
              </c:strCache>
            </c:strRef>
          </c:tx>
          <c:spPr>
            <a:solidFill>
              <a:srgbClr val="0070C0"/>
            </a:solidFill>
          </c:spPr>
          <c:dLbls>
            <c:dLbl>
              <c:idx val="7"/>
              <c:layout>
                <c:manualLayout>
                  <c:x val="4.6296296296296459E-3"/>
                  <c:y val="1.1224130643578013E-2"/>
                </c:manualLayout>
              </c:layout>
              <c:spPr/>
              <c:txPr>
                <a:bodyPr/>
                <a:lstStyle/>
                <a:p>
                  <a:pPr>
                    <a:defRPr sz="1000"/>
                  </a:pPr>
                  <a:endParaRPr lang="cs-CZ"/>
                </a:p>
              </c:txPr>
              <c:showVal val="1"/>
            </c:dLbl>
            <c:dLbl>
              <c:idx val="8"/>
              <c:layout>
                <c:manualLayout>
                  <c:x val="6.1728395061728392E-3"/>
                  <c:y val="0"/>
                </c:manualLayout>
              </c:layout>
              <c:spPr/>
              <c:txPr>
                <a:bodyPr/>
                <a:lstStyle/>
                <a:p>
                  <a:pPr>
                    <a:defRPr sz="1000"/>
                  </a:pPr>
                  <a:endParaRPr lang="cs-CZ"/>
                </a:p>
              </c:txPr>
              <c:showVal val="1"/>
            </c:dLbl>
            <c:dLbl>
              <c:idx val="9"/>
              <c:layout>
                <c:manualLayout>
                  <c:x val="4.6296296296296346E-3"/>
                  <c:y val="1.1224130643577981E-2"/>
                </c:manualLayout>
              </c:layout>
              <c:spPr/>
              <c:txPr>
                <a:bodyPr/>
                <a:lstStyle/>
                <a:p>
                  <a:pPr>
                    <a:defRPr sz="1000"/>
                  </a:pPr>
                  <a:endParaRPr lang="cs-CZ"/>
                </a:p>
              </c:txPr>
              <c:showVal val="1"/>
            </c:dLbl>
            <c:showVal val="1"/>
          </c:dLbls>
          <c:cat>
            <c:numRef>
              <c:f>List1!$A$2:$A$11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List1!$D$2:$D$11</c:f>
              <c:numCache>
                <c:formatCode>General</c:formatCode>
                <c:ptCount val="10"/>
                <c:pt idx="7">
                  <c:v>210</c:v>
                </c:pt>
                <c:pt idx="8">
                  <c:v>224</c:v>
                </c:pt>
                <c:pt idx="9">
                  <c:v>238</c:v>
                </c:pt>
              </c:numCache>
            </c:numRef>
          </c:val>
        </c:ser>
        <c:axId val="86300160"/>
        <c:axId val="86301696"/>
      </c:barChart>
      <c:catAx>
        <c:axId val="86300160"/>
        <c:scaling>
          <c:orientation val="minMax"/>
        </c:scaling>
        <c:axPos val="b"/>
        <c:numFmt formatCode="General" sourceLinked="1"/>
        <c:tickLblPos val="nextTo"/>
        <c:crossAx val="86301696"/>
        <c:crosses val="autoZero"/>
        <c:auto val="1"/>
        <c:lblAlgn val="ctr"/>
        <c:lblOffset val="100"/>
      </c:catAx>
      <c:valAx>
        <c:axId val="86301696"/>
        <c:scaling>
          <c:orientation val="minMax"/>
        </c:scaling>
        <c:axPos val="l"/>
        <c:majorGridlines/>
        <c:numFmt formatCode="General" sourceLinked="1"/>
        <c:tickLblPos val="nextTo"/>
        <c:crossAx val="86300160"/>
        <c:crosses val="autoZero"/>
        <c:crossBetween val="between"/>
      </c:valAx>
    </c:plotArea>
    <c:legend>
      <c:legendPos val="r"/>
      <c:layout/>
    </c:legend>
    <c:plotVisOnly val="1"/>
  </c:chart>
  <c:txPr>
    <a:bodyPr/>
    <a:lstStyle/>
    <a:p>
      <a:pPr>
        <a:defRPr sz="1800"/>
      </a:pPr>
      <a:endParaRPr lang="cs-CZ"/>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cs-CZ"/>
  <c:chart>
    <c:plotArea>
      <c:layout/>
      <c:barChart>
        <c:barDir val="col"/>
        <c:grouping val="clustered"/>
        <c:ser>
          <c:idx val="0"/>
          <c:order val="0"/>
          <c:tx>
            <c:strRef>
              <c:f>List1!$B$1</c:f>
              <c:strCache>
                <c:ptCount val="1"/>
                <c:pt idx="0">
                  <c:v>Fin. prostř. SBD</c:v>
                </c:pt>
              </c:strCache>
            </c:strRef>
          </c:tx>
          <c:dLbls>
            <c:showVal val="1"/>
          </c:dLbls>
          <c:cat>
            <c:numRef>
              <c:f>List1!$A$2:$A$10</c:f>
              <c:numCache>
                <c:formatCode>General</c:formatCode>
                <c:ptCount val="9"/>
                <c:pt idx="0">
                  <c:v>1993</c:v>
                </c:pt>
                <c:pt idx="1">
                  <c:v>1998</c:v>
                </c:pt>
                <c:pt idx="2">
                  <c:v>2003</c:v>
                </c:pt>
                <c:pt idx="3">
                  <c:v>2008</c:v>
                </c:pt>
                <c:pt idx="4">
                  <c:v>2009</c:v>
                </c:pt>
                <c:pt idx="5">
                  <c:v>2010</c:v>
                </c:pt>
                <c:pt idx="6">
                  <c:v>2011</c:v>
                </c:pt>
                <c:pt idx="7">
                  <c:v>2012</c:v>
                </c:pt>
                <c:pt idx="8">
                  <c:v>2013</c:v>
                </c:pt>
              </c:numCache>
            </c:numRef>
          </c:cat>
          <c:val>
            <c:numRef>
              <c:f>List1!$B$2:$B$10</c:f>
              <c:numCache>
                <c:formatCode>General</c:formatCode>
                <c:ptCount val="9"/>
                <c:pt idx="0">
                  <c:v>3.7</c:v>
                </c:pt>
                <c:pt idx="1">
                  <c:v>22.2</c:v>
                </c:pt>
                <c:pt idx="2">
                  <c:v>43</c:v>
                </c:pt>
                <c:pt idx="3">
                  <c:v>76</c:v>
                </c:pt>
                <c:pt idx="4">
                  <c:v>84.7</c:v>
                </c:pt>
                <c:pt idx="5">
                  <c:v>82.5</c:v>
                </c:pt>
                <c:pt idx="6">
                  <c:v>84.4</c:v>
                </c:pt>
                <c:pt idx="7">
                  <c:v>92</c:v>
                </c:pt>
                <c:pt idx="8">
                  <c:v>93</c:v>
                </c:pt>
              </c:numCache>
            </c:numRef>
          </c:val>
        </c:ser>
        <c:ser>
          <c:idx val="1"/>
          <c:order val="1"/>
          <c:tx>
            <c:strRef>
              <c:f>List1!$C$1</c:f>
              <c:strCache>
                <c:ptCount val="1"/>
                <c:pt idx="0">
                  <c:v>Hrubý výnos</c:v>
                </c:pt>
              </c:strCache>
            </c:strRef>
          </c:tx>
          <c:dLbls>
            <c:dLbl>
              <c:idx val="4"/>
              <c:layout/>
              <c:tx>
                <c:rich>
                  <a:bodyPr/>
                  <a:lstStyle/>
                  <a:p>
                    <a:r>
                      <a:rPr lang="en-US" sz="1400" dirty="0" smtClean="0"/>
                      <a:t>2,162</a:t>
                    </a:r>
                    <a:r>
                      <a:rPr lang="cs-CZ" sz="1400" dirty="0" smtClean="0"/>
                      <a:t> =</a:t>
                    </a:r>
                    <a:r>
                      <a:rPr lang="cs-CZ" sz="1400" baseline="0" dirty="0" smtClean="0"/>
                      <a:t> 2,55 %</a:t>
                    </a:r>
                    <a:endParaRPr lang="en-US" sz="1400" dirty="0"/>
                  </a:p>
                </c:rich>
              </c:tx>
              <c:dLblPos val="outEnd"/>
              <c:showVal val="1"/>
            </c:dLbl>
            <c:dLbl>
              <c:idx val="5"/>
              <c:layout/>
              <c:tx>
                <c:rich>
                  <a:bodyPr/>
                  <a:lstStyle/>
                  <a:p>
                    <a:r>
                      <a:rPr lang="en-US" sz="1400" dirty="0" smtClean="0"/>
                      <a:t>1,601</a:t>
                    </a:r>
                    <a:r>
                      <a:rPr lang="cs-CZ" sz="1400" dirty="0" smtClean="0"/>
                      <a:t> = 1,94 %</a:t>
                    </a:r>
                    <a:endParaRPr lang="en-US" sz="1400" dirty="0"/>
                  </a:p>
                </c:rich>
              </c:tx>
              <c:dLblPos val="outEnd"/>
              <c:showVal val="1"/>
            </c:dLbl>
            <c:dLbl>
              <c:idx val="6"/>
              <c:layout/>
              <c:tx>
                <c:rich>
                  <a:bodyPr/>
                  <a:lstStyle/>
                  <a:p>
                    <a:r>
                      <a:rPr lang="en-US" sz="1400" dirty="0" smtClean="0"/>
                      <a:t>1,459</a:t>
                    </a:r>
                    <a:r>
                      <a:rPr lang="cs-CZ" sz="1400" dirty="0" smtClean="0"/>
                      <a:t> = 1,73 %</a:t>
                    </a:r>
                    <a:endParaRPr lang="en-US" sz="1400" dirty="0"/>
                  </a:p>
                </c:rich>
              </c:tx>
              <c:dLblPos val="outEnd"/>
              <c:showVal val="1"/>
            </c:dLbl>
            <c:dLbl>
              <c:idx val="7"/>
              <c:layout/>
              <c:tx>
                <c:rich>
                  <a:bodyPr/>
                  <a:lstStyle/>
                  <a:p>
                    <a:r>
                      <a:rPr lang="en-US" sz="1400" dirty="0" smtClean="0"/>
                      <a:t>2,468</a:t>
                    </a:r>
                    <a:r>
                      <a:rPr lang="cs-CZ" sz="1400" dirty="0" smtClean="0"/>
                      <a:t> = 2, 68 %</a:t>
                    </a:r>
                    <a:endParaRPr lang="en-US" sz="1400" dirty="0"/>
                  </a:p>
                </c:rich>
              </c:tx>
              <c:dLblPos val="outEnd"/>
              <c:showVal val="1"/>
            </c:dLbl>
            <c:dLbl>
              <c:idx val="8"/>
              <c:layout/>
              <c:tx>
                <c:rich>
                  <a:bodyPr/>
                  <a:lstStyle/>
                  <a:p>
                    <a:r>
                      <a:rPr lang="en-US" smtClean="0"/>
                      <a:t>1,66</a:t>
                    </a:r>
                    <a:r>
                      <a:rPr lang="cs-CZ" smtClean="0"/>
                      <a:t> = 1,78%</a:t>
                    </a:r>
                    <a:endParaRPr lang="en-US"/>
                  </a:p>
                </c:rich>
              </c:tx>
              <c:dLblPos val="outEnd"/>
              <c:showVal val="1"/>
            </c:dLbl>
            <c:txPr>
              <a:bodyPr rot="-5400000" vert="horz"/>
              <a:lstStyle/>
              <a:p>
                <a:pPr>
                  <a:defRPr sz="1400"/>
                </a:pPr>
                <a:endParaRPr lang="cs-CZ"/>
              </a:p>
            </c:txPr>
            <c:dLblPos val="outEnd"/>
            <c:showVal val="1"/>
          </c:dLbls>
          <c:cat>
            <c:numRef>
              <c:f>List1!$A$2:$A$10</c:f>
              <c:numCache>
                <c:formatCode>General</c:formatCode>
                <c:ptCount val="9"/>
                <c:pt idx="0">
                  <c:v>1993</c:v>
                </c:pt>
                <c:pt idx="1">
                  <c:v>1998</c:v>
                </c:pt>
                <c:pt idx="2">
                  <c:v>2003</c:v>
                </c:pt>
                <c:pt idx="3">
                  <c:v>2008</c:v>
                </c:pt>
                <c:pt idx="4">
                  <c:v>2009</c:v>
                </c:pt>
                <c:pt idx="5">
                  <c:v>2010</c:v>
                </c:pt>
                <c:pt idx="6">
                  <c:v>2011</c:v>
                </c:pt>
                <c:pt idx="7">
                  <c:v>2012</c:v>
                </c:pt>
                <c:pt idx="8">
                  <c:v>2013</c:v>
                </c:pt>
              </c:numCache>
            </c:numRef>
          </c:cat>
          <c:val>
            <c:numRef>
              <c:f>List1!$C$2:$C$10</c:f>
              <c:numCache>
                <c:formatCode>General</c:formatCode>
                <c:ptCount val="9"/>
                <c:pt idx="4">
                  <c:v>2.1619999999999999</c:v>
                </c:pt>
                <c:pt idx="5">
                  <c:v>1.601</c:v>
                </c:pt>
                <c:pt idx="6">
                  <c:v>1.4589999999999987</c:v>
                </c:pt>
                <c:pt idx="7">
                  <c:v>2.468</c:v>
                </c:pt>
                <c:pt idx="8">
                  <c:v>1.6600000000000001</c:v>
                </c:pt>
              </c:numCache>
            </c:numRef>
          </c:val>
        </c:ser>
        <c:axId val="76894976"/>
        <c:axId val="76896512"/>
      </c:barChart>
      <c:catAx>
        <c:axId val="76894976"/>
        <c:scaling>
          <c:orientation val="minMax"/>
        </c:scaling>
        <c:axPos val="b"/>
        <c:numFmt formatCode="General" sourceLinked="1"/>
        <c:tickLblPos val="nextTo"/>
        <c:crossAx val="76896512"/>
        <c:crosses val="autoZero"/>
        <c:auto val="1"/>
        <c:lblAlgn val="ctr"/>
        <c:lblOffset val="100"/>
      </c:catAx>
      <c:valAx>
        <c:axId val="76896512"/>
        <c:scaling>
          <c:orientation val="minMax"/>
        </c:scaling>
        <c:axPos val="l"/>
        <c:majorGridlines/>
        <c:numFmt formatCode="General" sourceLinked="1"/>
        <c:tickLblPos val="nextTo"/>
        <c:crossAx val="76894976"/>
        <c:crosses val="autoZero"/>
        <c:crossBetween val="between"/>
      </c:valAx>
    </c:plotArea>
    <c:legend>
      <c:legendPos val="r"/>
      <c:layout/>
    </c:legend>
    <c:plotVisOnly val="1"/>
  </c:chart>
  <c:txPr>
    <a:bodyPr/>
    <a:lstStyle/>
    <a:p>
      <a:pPr>
        <a:defRPr sz="1800"/>
      </a:pPr>
      <a:endParaRPr lang="cs-CZ"/>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cs-CZ"/>
  <c:chart>
    <c:plotArea>
      <c:layout>
        <c:manualLayout>
          <c:layoutTarget val="inner"/>
          <c:xMode val="edge"/>
          <c:yMode val="edge"/>
          <c:x val="6.3195659570331492E-2"/>
          <c:y val="4.2055359268292666E-2"/>
          <c:w val="0.69595168659473317"/>
          <c:h val="0.81574661569261664"/>
        </c:manualLayout>
      </c:layout>
      <c:barChart>
        <c:barDir val="col"/>
        <c:grouping val="clustered"/>
        <c:ser>
          <c:idx val="0"/>
          <c:order val="0"/>
          <c:tx>
            <c:strRef>
              <c:f>List1!$B$1</c:f>
              <c:strCache>
                <c:ptCount val="1"/>
                <c:pt idx="0">
                  <c:v>Nedělitel. fond</c:v>
                </c:pt>
              </c:strCache>
            </c:strRef>
          </c:tx>
          <c:spPr>
            <a:solidFill>
              <a:srgbClr val="C00000"/>
            </a:solidFill>
          </c:spPr>
          <c:dLbls>
            <c:txPr>
              <a:bodyPr rot="-5400000" vert="horz"/>
              <a:lstStyle/>
              <a:p>
                <a:pPr>
                  <a:defRPr/>
                </a:pPr>
                <a:endParaRPr lang="cs-CZ"/>
              </a:p>
            </c:txPr>
            <c:showVal val="1"/>
          </c:dLbls>
          <c:cat>
            <c:numRef>
              <c:f>List1!$A$2:$A$12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List1!$B$2:$B$12</c:f>
              <c:numCache>
                <c:formatCode>General</c:formatCode>
                <c:ptCount val="11"/>
                <c:pt idx="0">
                  <c:v>8.3480000000000008</c:v>
                </c:pt>
                <c:pt idx="1">
                  <c:v>8.3480000000000008</c:v>
                </c:pt>
                <c:pt idx="2">
                  <c:v>8.3480000000000008</c:v>
                </c:pt>
                <c:pt idx="3">
                  <c:v>8.3480000000000008</c:v>
                </c:pt>
                <c:pt idx="4">
                  <c:v>8.3480000000000008</c:v>
                </c:pt>
                <c:pt idx="5">
                  <c:v>8.548</c:v>
                </c:pt>
                <c:pt idx="6">
                  <c:v>8.7479999999999993</c:v>
                </c:pt>
                <c:pt idx="7">
                  <c:v>8.7479999999999993</c:v>
                </c:pt>
                <c:pt idx="8">
                  <c:v>8.8469999999999995</c:v>
                </c:pt>
                <c:pt idx="9">
                  <c:v>9.0470000000000006</c:v>
                </c:pt>
                <c:pt idx="10">
                  <c:v>9.1869999999999994</c:v>
                </c:pt>
              </c:numCache>
            </c:numRef>
          </c:val>
        </c:ser>
        <c:ser>
          <c:idx val="1"/>
          <c:order val="1"/>
          <c:tx>
            <c:strRef>
              <c:f>List1!$C$1</c:f>
              <c:strCache>
                <c:ptCount val="1"/>
                <c:pt idx="0">
                  <c:v>Nerozděl. zisk</c:v>
                </c:pt>
              </c:strCache>
            </c:strRef>
          </c:tx>
          <c:spPr>
            <a:solidFill>
              <a:srgbClr val="00B050"/>
            </a:solidFill>
          </c:spPr>
          <c:dLbls>
            <c:dLbl>
              <c:idx val="10"/>
              <c:layout/>
              <c:tx>
                <c:rich>
                  <a:bodyPr/>
                  <a:lstStyle/>
                  <a:p>
                    <a:r>
                      <a:rPr lang="en-US" dirty="0" smtClean="0"/>
                      <a:t>2,2</a:t>
                    </a:r>
                    <a:r>
                      <a:rPr lang="cs-CZ" dirty="0" smtClean="0"/>
                      <a:t>              (po SD)</a:t>
                    </a:r>
                    <a:endParaRPr lang="en-US" dirty="0"/>
                  </a:p>
                </c:rich>
              </c:tx>
              <c:showVal val="1"/>
            </c:dLbl>
            <c:txPr>
              <a:bodyPr rot="-5400000" vert="horz"/>
              <a:lstStyle/>
              <a:p>
                <a:pPr>
                  <a:defRPr/>
                </a:pPr>
                <a:endParaRPr lang="cs-CZ"/>
              </a:p>
            </c:txPr>
            <c:showVal val="1"/>
          </c:dLbls>
          <c:cat>
            <c:numRef>
              <c:f>List1!$A$2:$A$12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List1!$C$2:$C$12</c:f>
              <c:numCache>
                <c:formatCode>General</c:formatCode>
                <c:ptCount val="11"/>
                <c:pt idx="1">
                  <c:v>1.2</c:v>
                </c:pt>
                <c:pt idx="2">
                  <c:v>1.3</c:v>
                </c:pt>
                <c:pt idx="3">
                  <c:v>1.4</c:v>
                </c:pt>
                <c:pt idx="4">
                  <c:v>1.7</c:v>
                </c:pt>
                <c:pt idx="5">
                  <c:v>2</c:v>
                </c:pt>
                <c:pt idx="6">
                  <c:v>2.2000000000000002</c:v>
                </c:pt>
                <c:pt idx="7">
                  <c:v>2.2000000000000002</c:v>
                </c:pt>
                <c:pt idx="8">
                  <c:v>2.2000000000000002</c:v>
                </c:pt>
                <c:pt idx="9">
                  <c:v>2.2000000000000002</c:v>
                </c:pt>
                <c:pt idx="10">
                  <c:v>2.2000000000000002</c:v>
                </c:pt>
              </c:numCache>
            </c:numRef>
          </c:val>
        </c:ser>
        <c:axId val="58946688"/>
        <c:axId val="58948224"/>
      </c:barChart>
      <c:catAx>
        <c:axId val="58946688"/>
        <c:scaling>
          <c:orientation val="minMax"/>
        </c:scaling>
        <c:axPos val="b"/>
        <c:numFmt formatCode="General" sourceLinked="1"/>
        <c:tickLblPos val="nextTo"/>
        <c:crossAx val="58948224"/>
        <c:crosses val="autoZero"/>
        <c:auto val="1"/>
        <c:lblAlgn val="ctr"/>
        <c:lblOffset val="100"/>
      </c:catAx>
      <c:valAx>
        <c:axId val="58948224"/>
        <c:scaling>
          <c:orientation val="minMax"/>
        </c:scaling>
        <c:axPos val="l"/>
        <c:majorGridlines/>
        <c:numFmt formatCode="General" sourceLinked="1"/>
        <c:tickLblPos val="nextTo"/>
        <c:crossAx val="58946688"/>
        <c:crosses val="autoZero"/>
        <c:crossBetween val="between"/>
      </c:valAx>
    </c:plotArea>
    <c:legend>
      <c:legendPos val="r"/>
      <c:layout/>
    </c:legend>
    <c:plotVisOnly val="1"/>
  </c:chart>
  <c:txPr>
    <a:bodyPr/>
    <a:lstStyle/>
    <a:p>
      <a:pPr>
        <a:defRPr sz="1800"/>
      </a:pPr>
      <a:endParaRPr lang="cs-CZ"/>
    </a:p>
  </c:txPr>
  <c:externalData r:id="rId1"/>
</c:chartSpac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0.68577</cdr:x>
      <cdr:y>0.75763</cdr:y>
    </cdr:from>
    <cdr:to>
      <cdr:x>0.92369</cdr:x>
      <cdr:y>0.99439</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643602" y="3429024"/>
          <a:ext cx="1957987" cy="1071567"/>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8" name="Zástupný symbol pro datum 7"/>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46F54D-A612-4C80-B8A3-1363B69530BF}" type="datetimeFigureOut">
              <a:rPr lang="cs-CZ" smtClean="0"/>
              <a:pPr/>
              <a:t>29.5.2014</a:t>
            </a:fld>
            <a:endParaRPr lang="cs-CZ"/>
          </a:p>
        </p:txBody>
      </p:sp>
      <p:sp>
        <p:nvSpPr>
          <p:cNvPr id="10" name="Zástupný symbol pro číslo snímku 9"/>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D17537-1388-472A-8C55-7BBE23C919C0}"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4CF0AC4-1826-44D6-BBB8-A9D6918235F8}" type="datetime1">
              <a:rPr lang="cs-CZ" smtClean="0"/>
              <a:pPr/>
              <a:t>29.5.2014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AD7A89-379A-4C65-99A8-9DE14C51617D}" type="datetime1">
              <a:rPr lang="cs-CZ" smtClean="0"/>
              <a:pPr/>
              <a:t>29.5.2014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AB8D20E-E2E7-40C2-846A-C5609C6A77B7}" type="datetime1">
              <a:rPr lang="cs-CZ" smtClean="0"/>
              <a:pPr/>
              <a:t>29.5.2014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B22AD5-A380-4CBF-B76A-66E3B049039E}" type="datetime1">
              <a:rPr lang="cs-CZ" smtClean="0"/>
              <a:pPr/>
              <a:t>29.5.2014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60F225F-9D8E-4817-A1B6-4DEF5B21CD0A}" type="datetime1">
              <a:rPr lang="cs-CZ" smtClean="0"/>
              <a:pPr/>
              <a:t>29.5.2014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DE2F73F-5B70-435B-8835-4DB8445C6EC8}" type="datetime1">
              <a:rPr lang="cs-CZ" smtClean="0"/>
              <a:pPr/>
              <a:t>29.5.2014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5AAFBDB-F41E-44B6-AAE3-0D13F3BDE129}" type="datetime1">
              <a:rPr lang="cs-CZ" smtClean="0"/>
              <a:pPr/>
              <a:t>29.5.2014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E4E6C3C-090E-4494-9002-8C8A3A151FDF}" type="datetime1">
              <a:rPr lang="cs-CZ" smtClean="0"/>
              <a:pPr/>
              <a:t>29.5.2014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2390AA-87B2-4524-8DB2-76DA6A8F409A}" type="datetime1">
              <a:rPr lang="cs-CZ" smtClean="0"/>
              <a:pPr/>
              <a:t>29.5.2014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7152DC0-FAC2-4F21-B3D9-C216F40872D9}" type="datetime1">
              <a:rPr lang="cs-CZ" smtClean="0"/>
              <a:pPr/>
              <a:t>29.5.2014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1AC5673-F254-4117-8E4B-CF655C840F1D}" type="datetime1">
              <a:rPr lang="cs-CZ" smtClean="0"/>
              <a:pPr/>
              <a:t>29.5.2014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21D0C9-4A7F-4A3F-B53A-9A96B38963A2}" type="slidenum">
              <a:rPr lang="cs-CZ" smtClean="0"/>
              <a:pPr/>
              <a:t>‹#›</a:t>
            </a:fld>
            <a:endParaRPr lang="cs-CZ"/>
          </a:p>
        </p:txBody>
      </p:sp>
    </p:spTree>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F0754-3236-4B25-99E1-42B36A50F3B5}" type="datetime1">
              <a:rPr lang="cs-CZ" smtClean="0"/>
              <a:pPr/>
              <a:t>29.5.2014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1D0C9-4A7F-4A3F-B53A-9A96B38963A2}"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Bar dir="ver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3297238"/>
          </a:xfrm>
        </p:spPr>
        <p:txBody>
          <a:bodyPr>
            <a:normAutofit/>
          </a:bodyPr>
          <a:lstStyle/>
          <a:p>
            <a:r>
              <a:rPr lang="cs-CZ" sz="6700" dirty="0" smtClean="0"/>
              <a:t>Zpráva</a:t>
            </a:r>
            <a:r>
              <a:rPr lang="cs-CZ" dirty="0" smtClean="0"/>
              <a:t> </a:t>
            </a:r>
            <a:br>
              <a:rPr lang="cs-CZ" dirty="0" smtClean="0"/>
            </a:br>
            <a:r>
              <a:rPr lang="cs-CZ" sz="3200" dirty="0" smtClean="0"/>
              <a:t>o činnosti představenstva, hospodaření družstva za rok 2014  a návrh hospodářsko-finančního plánu na rok 2014</a:t>
            </a:r>
            <a:endParaRPr lang="cs-CZ" sz="3200" dirty="0"/>
          </a:p>
        </p:txBody>
      </p:sp>
      <p:sp>
        <p:nvSpPr>
          <p:cNvPr id="5" name="Zástupný symbol pro obsah 4"/>
          <p:cNvSpPr>
            <a:spLocks noGrp="1"/>
          </p:cNvSpPr>
          <p:nvPr>
            <p:ph idx="1"/>
          </p:nvPr>
        </p:nvSpPr>
        <p:spPr>
          <a:xfrm>
            <a:off x="457200" y="3786190"/>
            <a:ext cx="8229600" cy="2643206"/>
          </a:xfrm>
        </p:spPr>
        <p:txBody>
          <a:bodyPr/>
          <a:lstStyle/>
          <a:p>
            <a:pPr algn="ctr">
              <a:buNone/>
            </a:pPr>
            <a:r>
              <a:rPr lang="cs-CZ" sz="2000" dirty="0" smtClean="0"/>
              <a:t>Jaroslav Majer</a:t>
            </a:r>
          </a:p>
          <a:p>
            <a:pPr algn="ctr">
              <a:buNone/>
            </a:pPr>
            <a:r>
              <a:rPr lang="cs-CZ" sz="2400" b="1" dirty="0" smtClean="0"/>
              <a:t>Stavební bytové družstvo Plzeň - jih se sídlem v Přešticích</a:t>
            </a:r>
          </a:p>
          <a:p>
            <a:pPr algn="ctr">
              <a:buNone/>
            </a:pPr>
            <a:r>
              <a:rPr lang="cs-CZ" sz="2400" b="1" dirty="0" smtClean="0"/>
              <a:t>Hlávkova 23, 334 01 Přeštice</a:t>
            </a:r>
          </a:p>
          <a:p>
            <a:pPr algn="ctr">
              <a:buNone/>
            </a:pPr>
            <a:endParaRPr lang="cs-CZ" sz="2400" b="1" dirty="0" smtClean="0"/>
          </a:p>
          <a:p>
            <a:pPr algn="ctr">
              <a:buNone/>
            </a:pPr>
            <a:r>
              <a:rPr lang="cs-CZ" sz="2400" dirty="0" smtClean="0"/>
              <a:t>Shromáždění delegátů 29. 5. 2014 18:00 hod</a:t>
            </a:r>
            <a:r>
              <a:rPr lang="cs-CZ" sz="2400" b="1" dirty="0" smtClean="0"/>
              <a:t>.</a:t>
            </a:r>
          </a:p>
          <a:p>
            <a:pPr algn="ctr">
              <a:buNone/>
            </a:pPr>
            <a:r>
              <a:rPr lang="cs-CZ" sz="1800" dirty="0" smtClean="0"/>
              <a:t>Velký sál Kulturního a komunitního centra v Přešticích, Masarykovo náměstí 311</a:t>
            </a:r>
          </a:p>
          <a:p>
            <a:pPr algn="ctr">
              <a:buNone/>
            </a:pPr>
            <a:endParaRPr lang="cs-CZ" sz="2400" b="1" dirty="0"/>
          </a:p>
        </p:txBody>
      </p:sp>
      <p:pic>
        <p:nvPicPr>
          <p:cNvPr id="2050" name="Picture 2" descr="F:\Antee Praha - podklady pro web\logo SBD PJ.png"/>
          <p:cNvPicPr>
            <a:picLocks noChangeAspect="1" noChangeArrowheads="1"/>
          </p:cNvPicPr>
          <p:nvPr/>
        </p:nvPicPr>
        <p:blipFill>
          <a:blip r:embed="rId2" cstate="print"/>
          <a:srcRect/>
          <a:stretch>
            <a:fillRect/>
          </a:stretch>
        </p:blipFill>
        <p:spPr bwMode="auto">
          <a:xfrm>
            <a:off x="571472" y="285728"/>
            <a:ext cx="1143000" cy="1143000"/>
          </a:xfrm>
          <a:prstGeom prst="rect">
            <a:avLst/>
          </a:prstGeom>
          <a:noFill/>
        </p:spPr>
      </p:pic>
      <p:cxnSp>
        <p:nvCxnSpPr>
          <p:cNvPr id="8" name="Přímá spojovací čára 7"/>
          <p:cNvCxnSpPr/>
          <p:nvPr/>
        </p:nvCxnSpPr>
        <p:spPr>
          <a:xfrm rot="16200000" flipV="1">
            <a:off x="3643306" y="5572140"/>
            <a:ext cx="71438" cy="71438"/>
          </a:xfrm>
          <a:prstGeom prst="line">
            <a:avLst/>
          </a:prstGeom>
        </p:spPr>
        <p:style>
          <a:lnRef idx="1">
            <a:schemeClr val="accent1"/>
          </a:lnRef>
          <a:fillRef idx="0">
            <a:schemeClr val="accent1"/>
          </a:fillRef>
          <a:effectRef idx="0">
            <a:schemeClr val="accent1"/>
          </a:effectRef>
          <a:fontRef idx="minor">
            <a:schemeClr val="tx1"/>
          </a:fontRef>
        </p:style>
      </p:cxnSp>
      <p:sp>
        <p:nvSpPr>
          <p:cNvPr id="6" name="Zástupný symbol pro číslo snímku 5"/>
          <p:cNvSpPr>
            <a:spLocks noGrp="1"/>
          </p:cNvSpPr>
          <p:nvPr>
            <p:ph type="sldNum" sz="quarter" idx="12"/>
          </p:nvPr>
        </p:nvSpPr>
        <p:spPr/>
        <p:txBody>
          <a:bodyPr/>
          <a:lstStyle/>
          <a:p>
            <a:endParaRPr lang="cs-CZ" dirty="0"/>
          </a:p>
        </p:txBody>
      </p:sp>
    </p:spTree>
  </p:cSld>
  <p:clrMapOvr>
    <a:masterClrMapping/>
  </p:clrMapOvr>
  <p:transition spd="med">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1257300" algn="l"/>
            <a:r>
              <a:rPr lang="cs-CZ" sz="2500" b="1" dirty="0" smtClean="0"/>
              <a:t>Finanční prostředky na účtech družstva (v mil. Kč)</a:t>
            </a:r>
            <a:endParaRPr lang="cs-CZ" sz="2500" b="1" dirty="0"/>
          </a:p>
        </p:txBody>
      </p:sp>
      <p:graphicFrame>
        <p:nvGraphicFramePr>
          <p:cNvPr id="4" name="Zástupný symbol pro obsah 3"/>
          <p:cNvGraphicFramePr>
            <a:graphicFrameLocks noGrp="1"/>
          </p:cNvGraphicFramePr>
          <p:nvPr>
            <p:ph idx="1"/>
          </p:nvPr>
        </p:nvGraphicFramePr>
        <p:xfrm>
          <a:off x="500034" y="1571612"/>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Antee Praha - podklady pro web\logo SBD PJ.png"/>
          <p:cNvPicPr>
            <a:picLocks noChangeAspect="1" noChangeArrowheads="1"/>
          </p:cNvPicPr>
          <p:nvPr/>
        </p:nvPicPr>
        <p:blipFill>
          <a:blip r:embed="rId3" cstate="print"/>
          <a:srcRect/>
          <a:stretch>
            <a:fillRect/>
          </a:stretch>
        </p:blipFill>
        <p:spPr bwMode="auto">
          <a:xfrm>
            <a:off x="428596" y="214290"/>
            <a:ext cx="1285876" cy="128588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10</a:t>
            </a:fld>
            <a:endParaRPr lang="cs-CZ"/>
          </a:p>
        </p:txBody>
      </p:sp>
    </p:spTree>
  </p:cSld>
  <p:clrMapOvr>
    <a:masterClrMapping/>
  </p:clrMapOvr>
  <p:transition spd="med">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marL="1257300" indent="-1257300" algn="l"/>
            <a:r>
              <a:rPr lang="cs-CZ" dirty="0" smtClean="0"/>
              <a:t>	</a:t>
            </a:r>
            <a:r>
              <a:rPr lang="cs-CZ" sz="3100" b="1" dirty="0" smtClean="0"/>
              <a:t>Nedělitelný fond a nerozdělený zisk </a:t>
            </a:r>
            <a:r>
              <a:rPr lang="cs-CZ" sz="2800" b="1" dirty="0" smtClean="0"/>
              <a:t/>
            </a:r>
            <a:br>
              <a:rPr lang="cs-CZ" sz="2800" b="1" dirty="0" smtClean="0"/>
            </a:br>
            <a:r>
              <a:rPr lang="cs-CZ" sz="2800" b="1" dirty="0" smtClean="0"/>
              <a:t>(v mil. Kč)</a:t>
            </a:r>
            <a:endParaRPr lang="cs-CZ" sz="2800" b="1" dirty="0"/>
          </a:p>
        </p:txBody>
      </p:sp>
      <p:graphicFrame>
        <p:nvGraphicFramePr>
          <p:cNvPr id="4" name="Zástupný symbol pro obsah 3"/>
          <p:cNvGraphicFramePr>
            <a:graphicFrameLocks noGrp="1"/>
          </p:cNvGraphicFramePr>
          <p:nvPr>
            <p:ph idx="1"/>
          </p:nvPr>
        </p:nvGraphicFramePr>
        <p:xfrm>
          <a:off x="0" y="1628800"/>
          <a:ext cx="9144000" cy="4896544"/>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Antee Praha - podklady pro web\logo SBD PJ.png"/>
          <p:cNvPicPr>
            <a:picLocks noChangeAspect="1" noChangeArrowheads="1"/>
          </p:cNvPicPr>
          <p:nvPr/>
        </p:nvPicPr>
        <p:blipFill>
          <a:blip r:embed="rId3" cstate="print"/>
          <a:srcRect/>
          <a:stretch>
            <a:fillRect/>
          </a:stretch>
        </p:blipFill>
        <p:spPr bwMode="auto">
          <a:xfrm>
            <a:off x="428596" y="214290"/>
            <a:ext cx="1285876" cy="128588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11</a:t>
            </a:fld>
            <a:endParaRPr lang="cs-CZ"/>
          </a:p>
        </p:txBody>
      </p:sp>
    </p:spTree>
  </p:cSld>
  <p:clrMapOvr>
    <a:masterClrMapping/>
  </p:clrMapOvr>
  <p:transition spd="med">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smtClean="0"/>
              <a:t>Hospodaření družstva za rok 2013</a:t>
            </a:r>
            <a:r>
              <a:rPr lang="cs-CZ" sz="3200" b="1" u="sng" dirty="0" smtClean="0"/>
              <a:t/>
            </a:r>
            <a:br>
              <a:rPr lang="cs-CZ" sz="3200" b="1" u="sng" dirty="0" smtClean="0"/>
            </a:br>
            <a:endParaRPr lang="cs-CZ" sz="3000" dirty="0"/>
          </a:p>
        </p:txBody>
      </p:sp>
      <p:sp>
        <p:nvSpPr>
          <p:cNvPr id="3" name="Zástupný symbol pro obsah 2"/>
          <p:cNvSpPr>
            <a:spLocks noGrp="1"/>
          </p:cNvSpPr>
          <p:nvPr>
            <p:ph idx="1"/>
          </p:nvPr>
        </p:nvSpPr>
        <p:spPr>
          <a:xfrm>
            <a:off x="428596" y="1643050"/>
            <a:ext cx="8229600" cy="4525963"/>
          </a:xfrm>
        </p:spPr>
        <p:txBody>
          <a:bodyPr>
            <a:normAutofit fontScale="32500" lnSpcReduction="20000"/>
          </a:bodyPr>
          <a:lstStyle/>
          <a:p>
            <a:pPr>
              <a:buNone/>
            </a:pPr>
            <a:r>
              <a:rPr lang="cs-CZ" b="1" dirty="0" smtClean="0"/>
              <a:t> </a:t>
            </a:r>
            <a:endParaRPr lang="cs-CZ" b="1" u="sng" dirty="0" smtClean="0"/>
          </a:p>
          <a:p>
            <a:pPr marL="1438275" indent="-1438275">
              <a:buNone/>
            </a:pPr>
            <a:r>
              <a:rPr lang="cs-CZ" sz="5600" dirty="0" smtClean="0"/>
              <a:t>Náklady  ……………. 	20.080.370,28 Kč  (plán 2013 :  20.400.945,--  Kč)</a:t>
            </a:r>
          </a:p>
          <a:p>
            <a:pPr>
              <a:buNone/>
              <a:tabLst>
                <a:tab pos="1438275" algn="l"/>
              </a:tabLst>
            </a:pPr>
            <a:r>
              <a:rPr lang="cs-CZ" sz="5600" dirty="0" smtClean="0"/>
              <a:t>Výnosy  ……………...	21.335.105,85 Kč  (plán 2013 :  21.235.840,--  Kč)</a:t>
            </a:r>
          </a:p>
          <a:p>
            <a:pPr>
              <a:buNone/>
              <a:tabLst>
                <a:tab pos="1438275" algn="l"/>
              </a:tabLst>
            </a:pPr>
            <a:endParaRPr lang="cs-CZ" sz="5600" dirty="0" smtClean="0"/>
          </a:p>
          <a:p>
            <a:pPr>
              <a:buNone/>
            </a:pPr>
            <a:r>
              <a:rPr lang="cs-CZ" sz="5600" b="1" u="sng" dirty="0" smtClean="0"/>
              <a:t>Hospodářský výsledek po účetní závěrce za rok 2013</a:t>
            </a:r>
            <a:r>
              <a:rPr lang="cs-CZ" sz="5600" u="sng" dirty="0" smtClean="0"/>
              <a:t>: </a:t>
            </a:r>
          </a:p>
          <a:p>
            <a:pPr>
              <a:buNone/>
            </a:pPr>
            <a:r>
              <a:rPr lang="cs-CZ" sz="5600" dirty="0" smtClean="0"/>
              <a:t>+1.254.735,57 Kč hrubého,  daň 282.530,- Kč </a:t>
            </a:r>
          </a:p>
          <a:p>
            <a:pPr>
              <a:buNone/>
            </a:pPr>
            <a:r>
              <a:rPr lang="cs-CZ" sz="5600" u="sng" dirty="0" smtClean="0"/>
              <a:t>+ 972.205,57 Kč po zdanění</a:t>
            </a:r>
            <a:endParaRPr lang="cs-CZ" sz="5600" dirty="0" smtClean="0"/>
          </a:p>
          <a:p>
            <a:pPr>
              <a:buNone/>
            </a:pPr>
            <a:r>
              <a:rPr lang="cs-CZ" sz="5600" b="1" dirty="0" smtClean="0"/>
              <a:t> </a:t>
            </a:r>
            <a:endParaRPr lang="cs-CZ" sz="5600" dirty="0" smtClean="0"/>
          </a:p>
          <a:p>
            <a:pPr>
              <a:buNone/>
            </a:pPr>
            <a:r>
              <a:rPr lang="cs-CZ" sz="5600" b="1" u="sng" dirty="0" smtClean="0"/>
              <a:t>Stavy fondů k 31.12.2013:</a:t>
            </a:r>
            <a:endParaRPr lang="cs-CZ" sz="5600" dirty="0" smtClean="0"/>
          </a:p>
          <a:p>
            <a:pPr>
              <a:buNone/>
              <a:tabLst>
                <a:tab pos="4305300" algn="r"/>
              </a:tabLst>
            </a:pPr>
            <a:r>
              <a:rPr lang="cs-CZ" sz="5600" dirty="0" smtClean="0"/>
              <a:t>- nedělitelný fond	9,047.732,25  Kč</a:t>
            </a:r>
          </a:p>
          <a:p>
            <a:pPr marL="0" indent="0" algn="just" defTabSz="1028700">
              <a:buFontTx/>
              <a:buChar char="-"/>
              <a:tabLst>
                <a:tab pos="4305300" algn="r"/>
                <a:tab pos="4486275" algn="l"/>
              </a:tabLst>
            </a:pPr>
            <a:r>
              <a:rPr lang="cs-CZ" sz="5600" dirty="0" smtClean="0"/>
              <a:t>ostatní statutární fondy	178.036,10  Kč 	 </a:t>
            </a:r>
            <a:r>
              <a:rPr lang="cs-CZ" sz="5200" dirty="0" smtClean="0"/>
              <a:t>(sociální fond, </a:t>
            </a:r>
            <a:r>
              <a:rPr lang="cs-CZ" sz="5200" dirty="0" err="1" smtClean="0"/>
              <a:t>fond</a:t>
            </a:r>
            <a:r>
              <a:rPr lang="cs-CZ" sz="5200" dirty="0" smtClean="0"/>
              <a:t> odměn)</a:t>
            </a:r>
          </a:p>
          <a:p>
            <a:pPr defTabSz="952500">
              <a:buNone/>
              <a:tabLst>
                <a:tab pos="4305300" algn="r"/>
              </a:tabLst>
            </a:pPr>
            <a:r>
              <a:rPr lang="cs-CZ" sz="5600" dirty="0" smtClean="0"/>
              <a:t>- účet nerozděleného zisku 	2,200.000,00  Kč</a:t>
            </a:r>
          </a:p>
          <a:p>
            <a:pPr indent="3514725">
              <a:buNone/>
            </a:pPr>
            <a:r>
              <a:rPr lang="cs-CZ" b="1" dirty="0" smtClean="0"/>
              <a:t> </a:t>
            </a:r>
            <a:endParaRPr lang="cs-CZ" b="1" u="sng" dirty="0" smtClean="0"/>
          </a:p>
          <a:p>
            <a:pPr>
              <a:buNone/>
            </a:pPr>
            <a:r>
              <a:rPr lang="cs-CZ" b="1" dirty="0" smtClean="0"/>
              <a:t> </a:t>
            </a:r>
            <a:endParaRPr lang="cs-CZ" b="1" u="sng" dirty="0" smtClean="0"/>
          </a:p>
          <a:p>
            <a:pPr>
              <a:buNone/>
            </a:pPr>
            <a:r>
              <a:rPr lang="cs-CZ" dirty="0" smtClean="0"/>
              <a:t> </a:t>
            </a:r>
            <a:endParaRPr lang="cs-CZ" b="1" u="sng" dirty="0" smtClean="0"/>
          </a:p>
          <a:p>
            <a:endParaRPr lang="cs-CZ" dirty="0" smtClean="0"/>
          </a:p>
          <a:p>
            <a:endParaRPr lang="cs-CZ" dirty="0"/>
          </a:p>
        </p:txBody>
      </p:sp>
      <p:pic>
        <p:nvPicPr>
          <p:cNvPr id="4" name="Picture 2" descr="F:\Antee Praha - podklady pro web\logo SBD PJ.png"/>
          <p:cNvPicPr>
            <a:picLocks noChangeAspect="1" noChangeArrowheads="1"/>
          </p:cNvPicPr>
          <p:nvPr/>
        </p:nvPicPr>
        <p:blipFill>
          <a:blip r:embed="rId2" cstate="print"/>
          <a:srcRect/>
          <a:stretch>
            <a:fillRect/>
          </a:stretch>
        </p:blipFill>
        <p:spPr bwMode="auto">
          <a:xfrm>
            <a:off x="357158" y="0"/>
            <a:ext cx="1285876" cy="1285884"/>
          </a:xfrm>
          <a:prstGeom prst="rect">
            <a:avLst/>
          </a:prstGeom>
          <a:noFill/>
        </p:spPr>
      </p:pic>
      <p:sp>
        <p:nvSpPr>
          <p:cNvPr id="5" name="Zástupný symbol pro číslo snímku 4"/>
          <p:cNvSpPr>
            <a:spLocks noGrp="1"/>
          </p:cNvSpPr>
          <p:nvPr>
            <p:ph type="sldNum" sz="quarter" idx="12"/>
          </p:nvPr>
        </p:nvSpPr>
        <p:spPr/>
        <p:txBody>
          <a:bodyPr/>
          <a:lstStyle/>
          <a:p>
            <a:fld id="{6021D0C9-4A7F-4A3F-B53A-9A96B38963A2}" type="slidenum">
              <a:rPr lang="cs-CZ" smtClean="0"/>
              <a:pPr/>
              <a:t>12</a:t>
            </a:fld>
            <a:endParaRPr lang="cs-CZ"/>
          </a:p>
        </p:txBody>
      </p:sp>
    </p:spTree>
  </p:cSld>
  <p:clrMapOvr>
    <a:masterClrMapping/>
  </p:clrMapOvr>
  <p:transition spd="med">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04"/>
            <a:ext cx="8229600" cy="1143008"/>
          </a:xfrm>
        </p:spPr>
        <p:txBody>
          <a:bodyPr>
            <a:normAutofit fontScale="90000"/>
          </a:bodyPr>
          <a:lstStyle/>
          <a:p>
            <a:pPr marL="1257300" algn="l"/>
            <a:r>
              <a:rPr lang="cs-CZ" sz="3500" b="1" dirty="0" smtClean="0"/>
              <a:t>	</a:t>
            </a:r>
            <a:br>
              <a:rPr lang="cs-CZ" sz="3500" b="1" dirty="0" smtClean="0"/>
            </a:br>
            <a:r>
              <a:rPr lang="cs-CZ" sz="3300" b="1" dirty="0" smtClean="0"/>
              <a:t>Návrh na rozdělení </a:t>
            </a:r>
            <a:r>
              <a:rPr lang="cs-CZ" sz="3300" b="1" dirty="0" err="1" smtClean="0"/>
              <a:t>hosp</a:t>
            </a:r>
            <a:r>
              <a:rPr lang="cs-CZ" sz="3300" b="1" dirty="0" smtClean="0"/>
              <a:t>. výsledku</a:t>
            </a:r>
            <a:br>
              <a:rPr lang="cs-CZ" sz="3300" b="1" dirty="0" smtClean="0"/>
            </a:br>
            <a:r>
              <a:rPr lang="cs-CZ" sz="3300" b="1" dirty="0" smtClean="0"/>
              <a:t>družstva za rok 2013</a:t>
            </a:r>
            <a:r>
              <a:rPr lang="cs-CZ" b="1" u="sng" dirty="0" smtClean="0"/>
              <a:t/>
            </a:r>
            <a:br>
              <a:rPr lang="cs-CZ" b="1" u="sng" dirty="0" smtClean="0"/>
            </a:br>
            <a:endParaRPr lang="cs-CZ" dirty="0"/>
          </a:p>
        </p:txBody>
      </p:sp>
      <p:sp>
        <p:nvSpPr>
          <p:cNvPr id="3" name="Zástupný symbol pro obsah 2"/>
          <p:cNvSpPr>
            <a:spLocks noGrp="1"/>
          </p:cNvSpPr>
          <p:nvPr>
            <p:ph idx="1"/>
          </p:nvPr>
        </p:nvSpPr>
        <p:spPr>
          <a:xfrm>
            <a:off x="457200" y="1785926"/>
            <a:ext cx="8229600" cy="4340237"/>
          </a:xfrm>
        </p:spPr>
        <p:txBody>
          <a:bodyPr>
            <a:normAutofit/>
          </a:bodyPr>
          <a:lstStyle/>
          <a:p>
            <a:pPr lvl="0">
              <a:buNone/>
              <a:tabLst>
                <a:tab pos="6096000" algn="r"/>
              </a:tabLst>
            </a:pPr>
            <a:endParaRPr lang="cs-CZ" sz="2000" dirty="0" smtClean="0"/>
          </a:p>
          <a:p>
            <a:pPr lvl="0">
              <a:buNone/>
              <a:tabLst>
                <a:tab pos="6096000" algn="r"/>
              </a:tabLst>
            </a:pPr>
            <a:r>
              <a:rPr lang="cs-CZ" sz="2000" dirty="0" smtClean="0"/>
              <a:t>do fondu bytového hospodářství ..……………..	732.205,57 Kč</a:t>
            </a:r>
            <a:endParaRPr lang="cs-CZ" sz="2000" b="1" u="sng" dirty="0" smtClean="0"/>
          </a:p>
          <a:p>
            <a:pPr lvl="0">
              <a:buNone/>
              <a:tabLst>
                <a:tab pos="6096000" algn="r"/>
              </a:tabLst>
            </a:pPr>
            <a:r>
              <a:rPr lang="cs-CZ" sz="2000" dirty="0" smtClean="0"/>
              <a:t>do sociálního fondu …………………………..……….	100.000,--  Kč		</a:t>
            </a:r>
            <a:endParaRPr lang="cs-CZ" sz="2000" b="1" u="sng" dirty="0" smtClean="0"/>
          </a:p>
          <a:p>
            <a:pPr lvl="0">
              <a:buNone/>
              <a:tabLst>
                <a:tab pos="6096000" algn="r"/>
              </a:tabLst>
            </a:pPr>
            <a:r>
              <a:rPr lang="cs-CZ" sz="2000" dirty="0" smtClean="0"/>
              <a:t>do nedělitelného fondu………………………………   140.000,--  Kč</a:t>
            </a:r>
            <a:endParaRPr lang="cs-CZ" sz="2000" b="1" u="sng" dirty="0" smtClean="0"/>
          </a:p>
          <a:p>
            <a:pPr>
              <a:buNone/>
            </a:pPr>
            <a:r>
              <a:rPr lang="cs-CZ" sz="2000" dirty="0" smtClean="0"/>
              <a:t>      </a:t>
            </a:r>
            <a:endParaRPr lang="cs-CZ" sz="2000" b="1" u="sng" dirty="0" smtClean="0"/>
          </a:p>
          <a:p>
            <a:pPr>
              <a:buNone/>
              <a:tabLst>
                <a:tab pos="6096000" algn="r"/>
              </a:tabLst>
            </a:pPr>
            <a:r>
              <a:rPr lang="cs-CZ" sz="2000" dirty="0" smtClean="0"/>
              <a:t>Odměny pro samosprávy a obvodové komise 	 376.000,-- Kč</a:t>
            </a:r>
            <a:endParaRPr lang="cs-CZ" sz="2000" b="1" u="sng" dirty="0" smtClean="0"/>
          </a:p>
          <a:p>
            <a:pPr>
              <a:buNone/>
              <a:tabLst>
                <a:tab pos="6096000" algn="r"/>
              </a:tabLst>
            </a:pPr>
            <a:r>
              <a:rPr lang="cs-CZ" sz="2000" dirty="0" smtClean="0"/>
              <a:t>Funkcionářské odměny ………………………………	247.000,-- Kč</a:t>
            </a:r>
            <a:endParaRPr lang="cs-CZ" sz="2000" b="1" u="sng" dirty="0" smtClean="0"/>
          </a:p>
          <a:p>
            <a:endParaRPr lang="cs-CZ" dirty="0"/>
          </a:p>
        </p:txBody>
      </p:sp>
      <p:pic>
        <p:nvPicPr>
          <p:cNvPr id="4" name="Picture 2" descr="F:\Antee Praha - podklady pro web\logo SBD PJ.png"/>
          <p:cNvPicPr>
            <a:picLocks noChangeAspect="1" noChangeArrowheads="1"/>
          </p:cNvPicPr>
          <p:nvPr/>
        </p:nvPicPr>
        <p:blipFill>
          <a:blip r:embed="rId2" cstate="print"/>
          <a:srcRect/>
          <a:stretch>
            <a:fillRect/>
          </a:stretch>
        </p:blipFill>
        <p:spPr bwMode="auto">
          <a:xfrm>
            <a:off x="428596" y="142852"/>
            <a:ext cx="1285876" cy="1285884"/>
          </a:xfrm>
          <a:prstGeom prst="rect">
            <a:avLst/>
          </a:prstGeom>
          <a:noFill/>
        </p:spPr>
      </p:pic>
      <p:sp>
        <p:nvSpPr>
          <p:cNvPr id="5" name="Zástupný symbol pro číslo snímku 4"/>
          <p:cNvSpPr>
            <a:spLocks noGrp="1"/>
          </p:cNvSpPr>
          <p:nvPr>
            <p:ph type="sldNum" sz="quarter" idx="12"/>
          </p:nvPr>
        </p:nvSpPr>
        <p:spPr/>
        <p:txBody>
          <a:bodyPr/>
          <a:lstStyle/>
          <a:p>
            <a:fld id="{6021D0C9-4A7F-4A3F-B53A-9A96B38963A2}" type="slidenum">
              <a:rPr lang="cs-CZ" smtClean="0"/>
              <a:pPr/>
              <a:t>13</a:t>
            </a:fld>
            <a:endParaRPr lang="cs-CZ"/>
          </a:p>
        </p:txBody>
      </p:sp>
    </p:spTree>
  </p:cSld>
  <p:clrMapOvr>
    <a:masterClrMapping/>
  </p:clrMapOvr>
  <p:transition spd="med">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tabLst>
                <a:tab pos="1076325" algn="l"/>
              </a:tabLst>
            </a:pPr>
            <a:r>
              <a:rPr lang="cs-CZ" sz="3000" b="1" dirty="0" smtClean="0"/>
              <a:t> 	Hospodářsko-finanční plán na rok 2014</a:t>
            </a:r>
            <a:endParaRPr lang="cs-CZ" sz="3000" dirty="0"/>
          </a:p>
        </p:txBody>
      </p:sp>
      <p:sp>
        <p:nvSpPr>
          <p:cNvPr id="3" name="Zástupný symbol pro obsah 2"/>
          <p:cNvSpPr>
            <a:spLocks noGrp="1"/>
          </p:cNvSpPr>
          <p:nvPr>
            <p:ph idx="1"/>
          </p:nvPr>
        </p:nvSpPr>
        <p:spPr>
          <a:xfrm>
            <a:off x="500034" y="1643050"/>
            <a:ext cx="8229600" cy="4525963"/>
          </a:xfrm>
        </p:spPr>
        <p:txBody>
          <a:bodyPr>
            <a:normAutofit/>
          </a:bodyPr>
          <a:lstStyle/>
          <a:p>
            <a:pPr lvl="0">
              <a:buNone/>
              <a:tabLst>
                <a:tab pos="7981950" algn="r"/>
              </a:tabLst>
            </a:pPr>
            <a:r>
              <a:rPr lang="cs-CZ" sz="2000" dirty="0" smtClean="0"/>
              <a:t>celkové náklady družstva ……………………………………………………	20.494.645,--  Kč</a:t>
            </a:r>
          </a:p>
          <a:p>
            <a:pPr lvl="0">
              <a:buNone/>
              <a:tabLst>
                <a:tab pos="7981950" algn="r"/>
              </a:tabLst>
            </a:pPr>
            <a:r>
              <a:rPr lang="cs-CZ" sz="2000" dirty="0" smtClean="0"/>
              <a:t>celkové výnosy družstva  ……………………………………………………	21.314.460,--  Kč</a:t>
            </a:r>
          </a:p>
          <a:p>
            <a:pPr lvl="0">
              <a:buNone/>
              <a:tabLst>
                <a:tab pos="7981950" algn="r"/>
              </a:tabLst>
            </a:pPr>
            <a:r>
              <a:rPr lang="cs-CZ" sz="2000" dirty="0" smtClean="0"/>
              <a:t>hrubý hospodářský výsledek ……………………………………………… 	    819.815,--  Kč</a:t>
            </a:r>
          </a:p>
          <a:p>
            <a:pPr>
              <a:buNone/>
            </a:pPr>
            <a:r>
              <a:rPr lang="cs-CZ" sz="2000" dirty="0" smtClean="0"/>
              <a:t> </a:t>
            </a:r>
          </a:p>
          <a:p>
            <a:pPr>
              <a:buNone/>
              <a:tabLst>
                <a:tab pos="7981950" algn="r"/>
              </a:tabLst>
            </a:pPr>
            <a:r>
              <a:rPr lang="cs-CZ" sz="2000" dirty="0" smtClean="0"/>
              <a:t>Plán středisek bytového a tepelného hospodářství jako vyrovnaný, </a:t>
            </a:r>
          </a:p>
          <a:p>
            <a:pPr>
              <a:buNone/>
              <a:tabLst>
                <a:tab pos="7981950" algn="r"/>
              </a:tabLst>
            </a:pPr>
            <a:r>
              <a:rPr lang="cs-CZ" sz="2000" dirty="0" smtClean="0"/>
              <a:t>tj. v nákladech a výnosech: 	12.163.000,-- Kč</a:t>
            </a:r>
          </a:p>
          <a:p>
            <a:pPr>
              <a:buNone/>
              <a:tabLst>
                <a:tab pos="7981950" algn="r"/>
              </a:tabLst>
            </a:pPr>
            <a:r>
              <a:rPr lang="cs-CZ" sz="2000" dirty="0" smtClean="0"/>
              <a:t>-  z toho bytové hospodářství ……………………………………………. 	1.738.000,-- Kč</a:t>
            </a:r>
          </a:p>
          <a:p>
            <a:pPr>
              <a:buNone/>
              <a:tabLst>
                <a:tab pos="7981950" algn="r"/>
              </a:tabLst>
            </a:pPr>
            <a:r>
              <a:rPr lang="cs-CZ" sz="2000" dirty="0" smtClean="0"/>
              <a:t>-  z toho tepelné hospodářství ……………………………………………</a:t>
            </a:r>
            <a:r>
              <a:rPr lang="cs-CZ" sz="2000" smtClean="0"/>
              <a:t>	10.425.000</a:t>
            </a:r>
            <a:r>
              <a:rPr lang="cs-CZ" sz="2000" dirty="0" smtClean="0"/>
              <a:t>,-- Kč</a:t>
            </a:r>
          </a:p>
          <a:p>
            <a:pPr>
              <a:buNone/>
            </a:pPr>
            <a:r>
              <a:rPr lang="cs-CZ" sz="2000" dirty="0" smtClean="0"/>
              <a:t> </a:t>
            </a:r>
          </a:p>
          <a:p>
            <a:pPr>
              <a:buNone/>
            </a:pPr>
            <a:r>
              <a:rPr lang="cs-CZ" dirty="0" smtClean="0"/>
              <a:t> </a:t>
            </a:r>
          </a:p>
          <a:p>
            <a:endParaRPr lang="cs-CZ" dirty="0"/>
          </a:p>
        </p:txBody>
      </p:sp>
      <p:pic>
        <p:nvPicPr>
          <p:cNvPr id="4" name="Picture 2" descr="F:\Antee Praha - podklady pro web\logo SBD PJ.png"/>
          <p:cNvPicPr>
            <a:picLocks noChangeAspect="1" noChangeArrowheads="1"/>
          </p:cNvPicPr>
          <p:nvPr/>
        </p:nvPicPr>
        <p:blipFill>
          <a:blip r:embed="rId2" cstate="print"/>
          <a:srcRect/>
          <a:stretch>
            <a:fillRect/>
          </a:stretch>
        </p:blipFill>
        <p:spPr bwMode="auto">
          <a:xfrm>
            <a:off x="500034" y="142852"/>
            <a:ext cx="1285876" cy="1285884"/>
          </a:xfrm>
          <a:prstGeom prst="rect">
            <a:avLst/>
          </a:prstGeom>
          <a:noFill/>
        </p:spPr>
      </p:pic>
      <p:sp>
        <p:nvSpPr>
          <p:cNvPr id="5" name="Zástupný symbol pro číslo snímku 4"/>
          <p:cNvSpPr>
            <a:spLocks noGrp="1"/>
          </p:cNvSpPr>
          <p:nvPr>
            <p:ph type="sldNum" sz="quarter" idx="12"/>
          </p:nvPr>
        </p:nvSpPr>
        <p:spPr/>
        <p:txBody>
          <a:bodyPr/>
          <a:lstStyle/>
          <a:p>
            <a:fld id="{6021D0C9-4A7F-4A3F-B53A-9A96B38963A2}" type="slidenum">
              <a:rPr lang="cs-CZ" smtClean="0"/>
              <a:pPr/>
              <a:t>14</a:t>
            </a:fld>
            <a:endParaRPr lang="cs-CZ"/>
          </a:p>
        </p:txBody>
      </p:sp>
    </p:spTree>
  </p:cSld>
  <p:clrMapOvr>
    <a:masterClrMapping/>
  </p:clrMapOvr>
  <p:transition spd="med">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42852"/>
            <a:ext cx="7472386" cy="725470"/>
          </a:xfrm>
        </p:spPr>
        <p:txBody>
          <a:bodyPr>
            <a:noAutofit/>
          </a:bodyPr>
          <a:lstStyle/>
          <a:p>
            <a:r>
              <a:rPr lang="cs-CZ" sz="1400" b="1" dirty="0" smtClean="0"/>
              <a:t>Z Á P I S</a:t>
            </a:r>
            <a:br>
              <a:rPr lang="cs-CZ" sz="1400" b="1" dirty="0" smtClean="0"/>
            </a:br>
            <a:r>
              <a:rPr lang="cs-CZ" sz="1400" b="1" dirty="0" smtClean="0"/>
              <a:t>ze shromáždění delegátů Stavebního bytového družstva Plzeň-jih se sídlem v Přešticích, konaného dne 31. 10. 2013</a:t>
            </a:r>
            <a:r>
              <a:rPr lang="cs-CZ" sz="1400" dirty="0" smtClean="0"/>
              <a:t/>
            </a:r>
            <a:br>
              <a:rPr lang="cs-CZ" sz="1400" dirty="0" smtClean="0"/>
            </a:br>
            <a:endParaRPr lang="cs-CZ" sz="1400" dirty="0"/>
          </a:p>
        </p:txBody>
      </p:sp>
      <p:sp>
        <p:nvSpPr>
          <p:cNvPr id="3" name="Zástupný symbol pro obsah 2"/>
          <p:cNvSpPr>
            <a:spLocks noGrp="1"/>
          </p:cNvSpPr>
          <p:nvPr>
            <p:ph idx="1"/>
          </p:nvPr>
        </p:nvSpPr>
        <p:spPr>
          <a:xfrm>
            <a:off x="428596" y="785794"/>
            <a:ext cx="8229600" cy="4525963"/>
          </a:xfrm>
        </p:spPr>
        <p:txBody>
          <a:bodyPr>
            <a:noAutofit/>
          </a:bodyPr>
          <a:lstStyle/>
          <a:p>
            <a:pPr>
              <a:buNone/>
            </a:pPr>
            <a:r>
              <a:rPr lang="cs-CZ" sz="1200" b="1" u="sng" dirty="0" smtClean="0"/>
              <a:t>10./  Diskuze</a:t>
            </a:r>
            <a:endParaRPr lang="cs-CZ" sz="1200" dirty="0" smtClean="0"/>
          </a:p>
          <a:p>
            <a:pPr>
              <a:buNone/>
            </a:pPr>
            <a:r>
              <a:rPr lang="cs-CZ" sz="1200" dirty="0" smtClean="0"/>
              <a:t>	Předsedající pan Zoubek zahájil diskuzi a vyzval přítomné delegáty, aby pro správné zaznamenání </a:t>
            </a:r>
            <a:r>
              <a:rPr lang="cs-CZ" sz="1200" dirty="0" err="1" smtClean="0"/>
              <a:t>diskuzních</a:t>
            </a:r>
            <a:r>
              <a:rPr lang="cs-CZ" sz="1200" dirty="0" smtClean="0"/>
              <a:t> příspěvků uvedl své příjmení a lokalitu.</a:t>
            </a:r>
          </a:p>
          <a:p>
            <a:pPr>
              <a:buNone/>
            </a:pPr>
            <a:r>
              <a:rPr lang="cs-CZ" sz="1200" dirty="0" smtClean="0"/>
              <a:t> Do diskuze se přihlásili :</a:t>
            </a:r>
          </a:p>
          <a:p>
            <a:pPr>
              <a:buNone/>
            </a:pPr>
            <a:r>
              <a:rPr lang="cs-CZ" sz="1200" i="1" u="sng" dirty="0" smtClean="0"/>
              <a:t>1./  ing. </a:t>
            </a:r>
            <a:r>
              <a:rPr lang="cs-CZ" sz="1200" i="1" u="sng" dirty="0" err="1" smtClean="0"/>
              <a:t>Prokš</a:t>
            </a:r>
            <a:r>
              <a:rPr lang="cs-CZ" sz="1200" i="1" u="sng" dirty="0" smtClean="0"/>
              <a:t>, Dobřany 965</a:t>
            </a:r>
            <a:endParaRPr lang="cs-CZ" sz="1200" i="1" dirty="0" smtClean="0"/>
          </a:p>
          <a:p>
            <a:pPr>
              <a:buNone/>
            </a:pPr>
            <a:r>
              <a:rPr lang="cs-CZ" sz="1200" dirty="0" smtClean="0"/>
              <a:t>Jak se bude řešit rozpor ve vlastnictví stavby a pozemku pod stavbou  podle nových zákonů ?</a:t>
            </a:r>
          </a:p>
          <a:p>
            <a:pPr>
              <a:buNone/>
            </a:pPr>
            <a:r>
              <a:rPr lang="cs-CZ" sz="1200" i="1" dirty="0" err="1" smtClean="0"/>
              <a:t>p.Majer</a:t>
            </a:r>
            <a:r>
              <a:rPr lang="cs-CZ" sz="1200" i="1" dirty="0" smtClean="0"/>
              <a:t> – podle nových zákonných předpisů nelze stavbu umístit na pozemek jiného vlastníka, u nevyřešených stávajících stavů budou platit přechodná ustanovení. Zjistí podrobnosti.  </a:t>
            </a:r>
            <a:endParaRPr lang="cs-CZ" sz="1200" dirty="0" smtClean="0"/>
          </a:p>
          <a:p>
            <a:pPr>
              <a:buNone/>
            </a:pPr>
            <a:r>
              <a:rPr lang="cs-CZ" sz="1200" i="1" dirty="0" smtClean="0"/>
              <a:t>Doplnila </a:t>
            </a:r>
            <a:r>
              <a:rPr lang="cs-CZ" sz="1200" i="1" dirty="0" err="1" smtClean="0"/>
              <a:t>p.Marušincová</a:t>
            </a:r>
            <a:r>
              <a:rPr lang="cs-CZ" sz="1200" i="1" dirty="0" smtClean="0"/>
              <a:t> (OK Nepomuk) – podle nového občanského zákoníku bude platit, že čí je pozemek, tomu patří stavba, ale počítá se také s přechodným obdobím na vyřešení vlastnictví.</a:t>
            </a:r>
            <a:endParaRPr lang="cs-CZ" sz="1200" dirty="0" smtClean="0"/>
          </a:p>
          <a:p>
            <a:pPr>
              <a:buNone/>
            </a:pPr>
            <a:r>
              <a:rPr lang="cs-CZ" sz="1200" i="1" dirty="0" smtClean="0"/>
              <a:t> </a:t>
            </a:r>
            <a:r>
              <a:rPr lang="cs-CZ" sz="1200" i="1" u="sng" dirty="0" smtClean="0"/>
              <a:t>2./  pan </a:t>
            </a:r>
            <a:r>
              <a:rPr lang="cs-CZ" sz="1200" i="1" u="sng" dirty="0" err="1" smtClean="0"/>
              <a:t>Prušák</a:t>
            </a:r>
            <a:r>
              <a:rPr lang="cs-CZ" sz="1200" i="1" u="sng" dirty="0" smtClean="0"/>
              <a:t>, </a:t>
            </a:r>
            <a:r>
              <a:rPr lang="cs-CZ" sz="1200" i="1" u="sng" dirty="0" err="1" smtClean="0"/>
              <a:t>Stod</a:t>
            </a:r>
            <a:r>
              <a:rPr lang="cs-CZ" sz="1200" i="1" u="sng" dirty="0" smtClean="0"/>
              <a:t> 11</a:t>
            </a:r>
            <a:endParaRPr lang="cs-CZ" sz="1200" i="1" dirty="0" smtClean="0"/>
          </a:p>
          <a:p>
            <a:pPr>
              <a:buNone/>
            </a:pPr>
            <a:r>
              <a:rPr lang="cs-CZ" sz="1200" dirty="0" smtClean="0"/>
              <a:t>Má organizační dotaz. Pozvánku s podklady na dnešní jednání obdržel teprve v úterý. Za tak krátkou dobu nedokáže pojmout všechny informace a nemůže tak </a:t>
            </a:r>
            <a:r>
              <a:rPr lang="cs-CZ" sz="1200" dirty="0" err="1" smtClean="0"/>
              <a:t>např.hlasovat</a:t>
            </a:r>
            <a:r>
              <a:rPr lang="cs-CZ" sz="1200" dirty="0" smtClean="0"/>
              <a:t> o stanovách.  </a:t>
            </a:r>
          </a:p>
          <a:p>
            <a:pPr>
              <a:buNone/>
            </a:pPr>
            <a:r>
              <a:rPr lang="cs-CZ" sz="1200" i="1" dirty="0" err="1" smtClean="0"/>
              <a:t>p.Majer</a:t>
            </a:r>
            <a:r>
              <a:rPr lang="cs-CZ" sz="1200" i="1" dirty="0" smtClean="0"/>
              <a:t> – podle stávajících stanov mají pozvánku obdržet delegáti 8 dní před konáním shromáždění. S ohledem na zapracování posledních úprav stanov dle doporučení SČMBD doručeného v pondělí 21.10 tak byla pozvánka s podklady odeslána ve středu 23.10. Pro řádné seznámení se stanovami proběhli podzimní aktivy předsedů již během září, kde všichni předsedové samospráv obdrželi návrh stanov a měli jej projednat na </a:t>
            </a:r>
            <a:r>
              <a:rPr lang="cs-CZ" sz="1200" i="1" dirty="0" err="1" smtClean="0"/>
              <a:t>čl.schůzi</a:t>
            </a:r>
            <a:r>
              <a:rPr lang="cs-CZ" sz="1200" i="1" dirty="0" smtClean="0"/>
              <a:t> nejdéle do 11.10., zápisy s případnými náměty pak zaslat do 16.10.2013. Návrh stanov byl ke stažení na webových stránkách družstva, případně si samospráva mohla vyžádat další kopie stanov.       </a:t>
            </a:r>
            <a:endParaRPr lang="cs-CZ" sz="1200" dirty="0" smtClean="0"/>
          </a:p>
          <a:p>
            <a:pPr>
              <a:buNone/>
            </a:pPr>
            <a:r>
              <a:rPr lang="cs-CZ" sz="1200" i="1" dirty="0" smtClean="0"/>
              <a:t> </a:t>
            </a:r>
            <a:r>
              <a:rPr lang="cs-CZ" sz="1200" i="1" u="sng" dirty="0" smtClean="0"/>
              <a:t>3./ pan Pech, Dobřany 795</a:t>
            </a:r>
            <a:endParaRPr lang="cs-CZ" sz="1200" i="1" dirty="0" smtClean="0"/>
          </a:p>
          <a:p>
            <a:pPr>
              <a:buNone/>
            </a:pPr>
            <a:r>
              <a:rPr lang="cs-CZ" sz="1200" dirty="0" smtClean="0"/>
              <a:t>Na domovní schůzi projednávali vznik společenství vlastníků jednotek, zazněl dotaz, zda hrozí sankce, pokud by SVJ podle zákona nezaložili.</a:t>
            </a:r>
          </a:p>
          <a:p>
            <a:pPr>
              <a:buNone/>
            </a:pPr>
            <a:r>
              <a:rPr lang="cs-CZ" sz="1200" i="1" dirty="0" err="1" smtClean="0"/>
              <a:t>p.Majer</a:t>
            </a:r>
            <a:r>
              <a:rPr lang="cs-CZ" sz="1200" i="1" dirty="0" smtClean="0"/>
              <a:t> – ve stávajícím zákoně, podle kterého SVJ vzniká automaticky, sankce nebyly,  podle nových předpisů bude SVJ vznikat až zápisem do obchodního rejstříku. Zda budou případně nějaké sankce, ještě prověří. Nesplnění povinnosti založit SVJ může přinést jiné problémy při zajišťování oprav a rekonstrukcí a např. při sjednávání úvěru.</a:t>
            </a:r>
            <a:endParaRPr lang="cs-CZ" sz="1200" dirty="0" smtClean="0"/>
          </a:p>
          <a:p>
            <a:pPr>
              <a:buNone/>
            </a:pPr>
            <a:r>
              <a:rPr lang="cs-CZ" sz="1200" dirty="0" smtClean="0"/>
              <a:t>Protože se do diskuze nikdo další nepřihlásil, pan Zoubek diskuzi ukončil.</a:t>
            </a:r>
          </a:p>
          <a:p>
            <a:pPr>
              <a:buNone/>
            </a:pPr>
            <a:endParaRPr lang="cs-CZ" sz="1200" dirty="0"/>
          </a:p>
        </p:txBody>
      </p:sp>
      <p:sp>
        <p:nvSpPr>
          <p:cNvPr id="4" name="Zástupný symbol pro číslo snímku 3"/>
          <p:cNvSpPr>
            <a:spLocks noGrp="1"/>
          </p:cNvSpPr>
          <p:nvPr>
            <p:ph type="sldNum" sz="quarter" idx="12"/>
          </p:nvPr>
        </p:nvSpPr>
        <p:spPr/>
        <p:txBody>
          <a:bodyPr/>
          <a:lstStyle/>
          <a:p>
            <a:fld id="{6021D0C9-4A7F-4A3F-B53A-9A96B38963A2}" type="slidenum">
              <a:rPr lang="cs-CZ" smtClean="0"/>
              <a:pPr/>
              <a:t>2</a:t>
            </a:fld>
            <a:endParaRPr lang="cs-CZ"/>
          </a:p>
        </p:txBody>
      </p:sp>
    </p:spTree>
  </p:cSld>
  <p:clrMapOvr>
    <a:masterClrMapping/>
  </p:clrMapOvr>
  <p:transition spd="med">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4348" y="285728"/>
            <a:ext cx="7543824" cy="725470"/>
          </a:xfrm>
        </p:spPr>
        <p:txBody>
          <a:bodyPr>
            <a:normAutofit fontScale="90000"/>
          </a:bodyPr>
          <a:lstStyle/>
          <a:p>
            <a:r>
              <a:rPr lang="cs-CZ" sz="3200" dirty="0" smtClean="0"/>
              <a:t>Vznik SVJ dle nových právních předpisů - ukázka</a:t>
            </a:r>
            <a:endParaRPr lang="cs-CZ" sz="3200" dirty="0"/>
          </a:p>
        </p:txBody>
      </p:sp>
      <p:sp>
        <p:nvSpPr>
          <p:cNvPr id="4" name="Zástupný symbol pro číslo snímku 3"/>
          <p:cNvSpPr>
            <a:spLocks noGrp="1"/>
          </p:cNvSpPr>
          <p:nvPr>
            <p:ph type="sldNum" sz="quarter" idx="12"/>
          </p:nvPr>
        </p:nvSpPr>
        <p:spPr/>
        <p:txBody>
          <a:bodyPr/>
          <a:lstStyle/>
          <a:p>
            <a:fld id="{6021D0C9-4A7F-4A3F-B53A-9A96B38963A2}" type="slidenum">
              <a:rPr lang="cs-CZ" smtClean="0"/>
              <a:pPr/>
              <a:t>3</a:t>
            </a:fld>
            <a:endParaRPr lang="cs-CZ"/>
          </a:p>
        </p:txBody>
      </p:sp>
      <p:pic>
        <p:nvPicPr>
          <p:cNvPr id="1026" name="Picture 2"/>
          <p:cNvPicPr>
            <a:picLocks noGrp="1" noChangeAspect="1" noChangeArrowheads="1"/>
          </p:cNvPicPr>
          <p:nvPr>
            <p:ph idx="1"/>
          </p:nvPr>
        </p:nvPicPr>
        <p:blipFill>
          <a:blip r:embed="rId2" cstate="print"/>
          <a:srcRect/>
          <a:stretch>
            <a:fillRect/>
          </a:stretch>
        </p:blipFill>
        <p:spPr bwMode="auto">
          <a:xfrm>
            <a:off x="142844" y="1285860"/>
            <a:ext cx="8598414" cy="5072098"/>
          </a:xfrm>
          <a:prstGeom prst="rect">
            <a:avLst/>
          </a:prstGeom>
          <a:noFill/>
          <a:ln w="9525">
            <a:noFill/>
            <a:miter lim="800000"/>
            <a:headEnd/>
            <a:tailEnd/>
          </a:ln>
        </p:spPr>
      </p:pic>
    </p:spTree>
  </p:cSld>
  <p:clrMapOvr>
    <a:masterClrMapping/>
  </p:clrMapOvr>
  <p:transition spd="med">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smtClean="0"/>
              <a:t>Počet bytů ve správě družstva</a:t>
            </a:r>
            <a:endParaRPr lang="cs-CZ" sz="3000" b="1" dirty="0"/>
          </a:p>
        </p:txBody>
      </p:sp>
      <p:pic>
        <p:nvPicPr>
          <p:cNvPr id="4" name="Picture 2" descr="F:\Antee Praha - podklady pro web\logo SBD PJ.png"/>
          <p:cNvPicPr>
            <a:picLocks noChangeAspect="1" noChangeArrowheads="1"/>
          </p:cNvPicPr>
          <p:nvPr/>
        </p:nvPicPr>
        <p:blipFill>
          <a:blip r:embed="rId2" cstate="print"/>
          <a:srcRect/>
          <a:stretch>
            <a:fillRect/>
          </a:stretch>
        </p:blipFill>
        <p:spPr bwMode="auto">
          <a:xfrm>
            <a:off x="571472" y="285728"/>
            <a:ext cx="1143000" cy="1143000"/>
          </a:xfrm>
          <a:prstGeom prst="rect">
            <a:avLst/>
          </a:prstGeom>
          <a:noFill/>
        </p:spPr>
      </p:pic>
      <p:graphicFrame>
        <p:nvGraphicFramePr>
          <p:cNvPr id="9" name="Zástupný symbol pro obsah 8"/>
          <p:cNvGraphicFramePr>
            <a:graphicFrameLocks noGrp="1"/>
          </p:cNvGraphicFramePr>
          <p:nvPr>
            <p:ph idx="1"/>
          </p:nvPr>
        </p:nvGraphicFramePr>
        <p:xfrm>
          <a:off x="428596" y="1571612"/>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Zástupný symbol pro číslo snímku 4"/>
          <p:cNvSpPr>
            <a:spLocks noGrp="1"/>
          </p:cNvSpPr>
          <p:nvPr>
            <p:ph type="sldNum" sz="quarter" idx="12"/>
          </p:nvPr>
        </p:nvSpPr>
        <p:spPr/>
        <p:txBody>
          <a:bodyPr/>
          <a:lstStyle/>
          <a:p>
            <a:fld id="{6021D0C9-4A7F-4A3F-B53A-9A96B38963A2}" type="slidenum">
              <a:rPr lang="cs-CZ" smtClean="0"/>
              <a:pPr/>
              <a:t>4</a:t>
            </a:fld>
            <a:endParaRPr lang="cs-CZ"/>
          </a:p>
        </p:txBody>
      </p:sp>
    </p:spTree>
  </p:cSld>
  <p:clrMapOvr>
    <a:masterClrMapping/>
  </p:clrMapOvr>
  <p:transition spd="med">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1438275" algn="l"/>
            <a:r>
              <a:rPr lang="cs-CZ" sz="3000" b="1" dirty="0" smtClean="0"/>
              <a:t>Převody bytů do vlastnictví </a:t>
            </a:r>
            <a:br>
              <a:rPr lang="cs-CZ" sz="3000" b="1" dirty="0" smtClean="0"/>
            </a:br>
            <a:r>
              <a:rPr lang="cs-CZ" sz="3000" b="1" dirty="0" smtClean="0"/>
              <a:t>v období 2005 až 2013</a:t>
            </a:r>
            <a:endParaRPr lang="cs-CZ" sz="3000" b="1"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Antee Praha - podklady pro web\logo SBD PJ.png"/>
          <p:cNvPicPr>
            <a:picLocks noChangeAspect="1" noChangeArrowheads="1"/>
          </p:cNvPicPr>
          <p:nvPr/>
        </p:nvPicPr>
        <p:blipFill>
          <a:blip r:embed="rId3" cstate="print"/>
          <a:srcRect/>
          <a:stretch>
            <a:fillRect/>
          </a:stretch>
        </p:blipFill>
        <p:spPr bwMode="auto">
          <a:xfrm>
            <a:off x="500034" y="285728"/>
            <a:ext cx="1143000" cy="114300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5</a:t>
            </a:fld>
            <a:endParaRPr lang="cs-CZ"/>
          </a:p>
        </p:txBody>
      </p:sp>
    </p:spTree>
  </p:cSld>
  <p:clrMapOvr>
    <a:masterClrMapping/>
  </p:clrMapOvr>
  <p:transition spd="med">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marL="1257300" algn="l"/>
            <a:r>
              <a:rPr lang="cs-CZ" sz="3000" b="1" dirty="0" smtClean="0"/>
              <a:t>Počet převedených bytů do vlastnictví </a:t>
            </a:r>
            <a:br>
              <a:rPr lang="cs-CZ" sz="3000" b="1" dirty="0" smtClean="0"/>
            </a:br>
            <a:r>
              <a:rPr lang="cs-CZ" sz="3000" b="1" dirty="0" smtClean="0"/>
              <a:t>k 31. 12. 2013</a:t>
            </a:r>
            <a:r>
              <a:rPr lang="cs-CZ" sz="2400" dirty="0" smtClean="0"/>
              <a:t/>
            </a:r>
            <a:br>
              <a:rPr lang="cs-CZ" sz="2400" dirty="0" smtClean="0"/>
            </a:br>
            <a:r>
              <a:rPr lang="cs-CZ" sz="1600" dirty="0" smtClean="0"/>
              <a:t>Družstevníci celkem: 994 </a:t>
            </a:r>
            <a:r>
              <a:rPr lang="cs-CZ" sz="1600" dirty="0" err="1" smtClean="0"/>
              <a:t>bj</a:t>
            </a:r>
            <a:r>
              <a:rPr lang="cs-CZ" sz="1600" dirty="0" smtClean="0"/>
              <a:t>. (40,5 %), vlastníci celkem 1463bj. (59,5 %)</a:t>
            </a:r>
            <a:endParaRPr lang="cs-CZ" sz="1600" dirty="0"/>
          </a:p>
        </p:txBody>
      </p:sp>
      <p:pic>
        <p:nvPicPr>
          <p:cNvPr id="1026" name="Picture 2" descr="F:\Antee Praha - podklady pro web\logo SBD PJ.png"/>
          <p:cNvPicPr>
            <a:picLocks noChangeAspect="1" noChangeArrowheads="1"/>
          </p:cNvPicPr>
          <p:nvPr/>
        </p:nvPicPr>
        <p:blipFill>
          <a:blip r:embed="rId2" cstate="print"/>
          <a:srcRect/>
          <a:stretch>
            <a:fillRect/>
          </a:stretch>
        </p:blipFill>
        <p:spPr bwMode="auto">
          <a:xfrm>
            <a:off x="500034" y="357166"/>
            <a:ext cx="1143000" cy="1071566"/>
          </a:xfrm>
          <a:prstGeom prst="rect">
            <a:avLst/>
          </a:prstGeom>
          <a:noFill/>
        </p:spPr>
      </p:pic>
      <p:graphicFrame>
        <p:nvGraphicFramePr>
          <p:cNvPr id="9" name="Zástupný symbol pro obsah 8"/>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Zástupný symbol pro číslo snímku 4"/>
          <p:cNvSpPr>
            <a:spLocks noGrp="1"/>
          </p:cNvSpPr>
          <p:nvPr>
            <p:ph type="sldNum" sz="quarter" idx="12"/>
          </p:nvPr>
        </p:nvSpPr>
        <p:spPr/>
        <p:txBody>
          <a:bodyPr/>
          <a:lstStyle/>
          <a:p>
            <a:fld id="{6021D0C9-4A7F-4A3F-B53A-9A96B38963A2}" type="slidenum">
              <a:rPr lang="cs-CZ" smtClean="0"/>
              <a:pPr/>
              <a:t>6</a:t>
            </a:fld>
            <a:endParaRPr lang="cs-CZ"/>
          </a:p>
        </p:txBody>
      </p:sp>
    </p:spTree>
  </p:cSld>
  <p:clrMapOvr>
    <a:masterClrMapping/>
  </p:clrMapOvr>
  <p:transition spd="med">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85728"/>
            <a:ext cx="8229600" cy="1143000"/>
          </a:xfrm>
        </p:spPr>
        <p:txBody>
          <a:bodyPr>
            <a:normAutofit/>
          </a:bodyPr>
          <a:lstStyle/>
          <a:p>
            <a:pPr marL="1257300" algn="l"/>
            <a:r>
              <a:rPr lang="cs-CZ" sz="2500" b="1" dirty="0" smtClean="0"/>
              <a:t>Poplatky za převod </a:t>
            </a:r>
            <a:r>
              <a:rPr lang="cs-CZ" sz="2500" b="1" dirty="0" err="1" smtClean="0"/>
              <a:t>bj</a:t>
            </a:r>
            <a:r>
              <a:rPr lang="cs-CZ" sz="2500" b="1" dirty="0" smtClean="0"/>
              <a:t>. do OV, za převod ČPP </a:t>
            </a:r>
            <a:br>
              <a:rPr lang="cs-CZ" sz="2500" b="1" dirty="0" smtClean="0"/>
            </a:br>
            <a:r>
              <a:rPr lang="cs-CZ" sz="2500" b="1" dirty="0" smtClean="0"/>
              <a:t>a za podnájem </a:t>
            </a:r>
            <a:r>
              <a:rPr lang="cs-CZ" sz="2500" b="1" dirty="0" err="1" smtClean="0"/>
              <a:t>bj</a:t>
            </a:r>
            <a:r>
              <a:rPr lang="cs-CZ" sz="2500" b="1" dirty="0" smtClean="0"/>
              <a:t>. (v tis. Kč)</a:t>
            </a:r>
            <a:endParaRPr lang="cs-CZ" sz="2500" b="1" dirty="0"/>
          </a:p>
        </p:txBody>
      </p:sp>
      <p:graphicFrame>
        <p:nvGraphicFramePr>
          <p:cNvPr id="4" name="Zástupný symbol pro obsah 3"/>
          <p:cNvGraphicFramePr>
            <a:graphicFrameLocks noGrp="1"/>
          </p:cNvGraphicFramePr>
          <p:nvPr>
            <p:ph idx="1"/>
          </p:nvPr>
        </p:nvGraphicFramePr>
        <p:xfrm>
          <a:off x="357158" y="1571612"/>
          <a:ext cx="8329642"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Antee Praha - podklady pro web\logo SBD PJ.png"/>
          <p:cNvPicPr>
            <a:picLocks noChangeAspect="1" noChangeArrowheads="1"/>
          </p:cNvPicPr>
          <p:nvPr/>
        </p:nvPicPr>
        <p:blipFill>
          <a:blip r:embed="rId3" cstate="print"/>
          <a:srcRect/>
          <a:stretch>
            <a:fillRect/>
          </a:stretch>
        </p:blipFill>
        <p:spPr bwMode="auto">
          <a:xfrm>
            <a:off x="428596" y="214290"/>
            <a:ext cx="1285876" cy="128588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7</a:t>
            </a:fld>
            <a:endParaRPr lang="cs-CZ"/>
          </a:p>
        </p:txBody>
      </p:sp>
    </p:spTree>
  </p:cSld>
  <p:clrMapOvr>
    <a:masterClrMapping/>
  </p:clrMapOvr>
  <p:transition spd="med">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1257300" algn="l"/>
            <a:r>
              <a:rPr lang="cs-CZ" sz="2500" b="1" dirty="0" smtClean="0"/>
              <a:t>Objem oprav a rekonstrukcí vč. drobné údržby</a:t>
            </a:r>
            <a:br>
              <a:rPr lang="cs-CZ" sz="2500" b="1" dirty="0" smtClean="0"/>
            </a:br>
            <a:r>
              <a:rPr lang="cs-CZ" sz="2500" b="1" dirty="0" smtClean="0"/>
              <a:t>- srovnání za období 2004 až 2013 (v mil. Kč)	</a:t>
            </a:r>
            <a:r>
              <a:rPr lang="cs-CZ" sz="2500" dirty="0" smtClean="0"/>
              <a:t> </a:t>
            </a:r>
            <a:endParaRPr lang="cs-CZ" sz="2500" dirty="0"/>
          </a:p>
        </p:txBody>
      </p:sp>
      <p:graphicFrame>
        <p:nvGraphicFramePr>
          <p:cNvPr id="5" name="Zástupný symbol pro obsah 4"/>
          <p:cNvGraphicFramePr>
            <a:graphicFrameLocks noGrp="1"/>
          </p:cNvGraphicFramePr>
          <p:nvPr>
            <p:ph idx="1"/>
          </p:nvPr>
        </p:nvGraphicFramePr>
        <p:xfrm>
          <a:off x="457200" y="1571612"/>
          <a:ext cx="8229600" cy="4857784"/>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2" descr="F:\Antee Praha - podklady pro web\logo SBD PJ.png"/>
          <p:cNvPicPr>
            <a:picLocks noChangeAspect="1" noChangeArrowheads="1"/>
          </p:cNvPicPr>
          <p:nvPr/>
        </p:nvPicPr>
        <p:blipFill>
          <a:blip r:embed="rId3" cstate="print"/>
          <a:srcRect/>
          <a:stretch>
            <a:fillRect/>
          </a:stretch>
        </p:blipFill>
        <p:spPr bwMode="auto">
          <a:xfrm>
            <a:off x="428596" y="214290"/>
            <a:ext cx="1285876" cy="128588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8</a:t>
            </a:fld>
            <a:endParaRPr lang="cs-CZ"/>
          </a:p>
        </p:txBody>
      </p:sp>
    </p:spTree>
  </p:cSld>
  <p:clrMapOvr>
    <a:masterClrMapping/>
  </p:clrMapOvr>
  <p:transition spd="med">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1257300" algn="l"/>
            <a:r>
              <a:rPr lang="cs-CZ" sz="2500" b="1" dirty="0" smtClean="0"/>
              <a:t>Dlužníci: členové-nájemci a vlastníci </a:t>
            </a:r>
            <a:br>
              <a:rPr lang="cs-CZ" sz="2500" b="1" dirty="0" smtClean="0"/>
            </a:br>
            <a:r>
              <a:rPr lang="cs-CZ" sz="2500" b="1" dirty="0" smtClean="0"/>
              <a:t>v družstevních domech </a:t>
            </a:r>
            <a:r>
              <a:rPr lang="cs-CZ" sz="2000" dirty="0" smtClean="0"/>
              <a:t>(průměr v roce v tis. Kč</a:t>
            </a:r>
            <a:r>
              <a:rPr lang="cs-CZ" sz="2500" dirty="0" smtClean="0"/>
              <a:t>)</a:t>
            </a:r>
            <a:endParaRPr lang="cs-CZ" sz="2500" dirty="0"/>
          </a:p>
        </p:txBody>
      </p:sp>
      <p:graphicFrame>
        <p:nvGraphicFramePr>
          <p:cNvPr id="4" name="Zástupný symbol pro obsah 3"/>
          <p:cNvGraphicFramePr>
            <a:graphicFrameLocks noGrp="1"/>
          </p:cNvGraphicFramePr>
          <p:nvPr>
            <p:ph idx="1"/>
          </p:nvPr>
        </p:nvGraphicFramePr>
        <p:xfrm>
          <a:off x="571472" y="1571612"/>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F:\Antee Praha - podklady pro web\logo SBD PJ.png"/>
          <p:cNvPicPr>
            <a:picLocks noChangeAspect="1" noChangeArrowheads="1"/>
          </p:cNvPicPr>
          <p:nvPr/>
        </p:nvPicPr>
        <p:blipFill>
          <a:blip r:embed="rId3" cstate="print"/>
          <a:srcRect/>
          <a:stretch>
            <a:fillRect/>
          </a:stretch>
        </p:blipFill>
        <p:spPr bwMode="auto">
          <a:xfrm>
            <a:off x="428596" y="214290"/>
            <a:ext cx="1285876" cy="1285884"/>
          </a:xfrm>
          <a:prstGeom prst="rect">
            <a:avLst/>
          </a:prstGeom>
          <a:noFill/>
        </p:spPr>
      </p:pic>
      <p:sp>
        <p:nvSpPr>
          <p:cNvPr id="6" name="Zástupný symbol pro číslo snímku 5"/>
          <p:cNvSpPr>
            <a:spLocks noGrp="1"/>
          </p:cNvSpPr>
          <p:nvPr>
            <p:ph type="sldNum" sz="quarter" idx="12"/>
          </p:nvPr>
        </p:nvSpPr>
        <p:spPr/>
        <p:txBody>
          <a:bodyPr/>
          <a:lstStyle/>
          <a:p>
            <a:fld id="{6021D0C9-4A7F-4A3F-B53A-9A96B38963A2}" type="slidenum">
              <a:rPr lang="cs-CZ" smtClean="0"/>
              <a:pPr/>
              <a:t>9</a:t>
            </a:fld>
            <a:endParaRPr lang="cs-CZ"/>
          </a:p>
        </p:txBody>
      </p:sp>
    </p:spTree>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335</Words>
  <Application>Microsoft Office PowerPoint</Application>
  <PresentationFormat>Předvádění na obrazovce (4:3)</PresentationFormat>
  <Paragraphs>148</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Zpráva  o činnosti představenstva, hospodaření družstva za rok 2014  a návrh hospodářsko-finančního plánu na rok 2014</vt:lpstr>
      <vt:lpstr>Z Á P I S ze shromáždění delegátů Stavebního bytového družstva Plzeň-jih se sídlem v Přešticích, konaného dne 31. 10. 2013 </vt:lpstr>
      <vt:lpstr>Vznik SVJ dle nových právních předpisů - ukázka</vt:lpstr>
      <vt:lpstr>Počet bytů ve správě družstva</vt:lpstr>
      <vt:lpstr>Převody bytů do vlastnictví  v období 2005 až 2013</vt:lpstr>
      <vt:lpstr>Počet převedených bytů do vlastnictví  k 31. 12. 2013 Družstevníci celkem: 994 bj. (40,5 %), vlastníci celkem 1463bj. (59,5 %)</vt:lpstr>
      <vt:lpstr>Poplatky za převod bj. do OV, za převod ČPP  a za podnájem bj. (v tis. Kč)</vt:lpstr>
      <vt:lpstr>Objem oprav a rekonstrukcí vč. drobné údržby - srovnání za období 2004 až 2013 (v mil. Kč)  </vt:lpstr>
      <vt:lpstr>Dlužníci: členové-nájemci a vlastníci  v družstevních domech (průměr v roce v tis. Kč)</vt:lpstr>
      <vt:lpstr>Finanční prostředky na účtech družstva (v mil. Kč)</vt:lpstr>
      <vt:lpstr> Nedělitelný fond a nerozdělený zisk  (v mil. Kč)</vt:lpstr>
      <vt:lpstr>Hospodaření družstva za rok 2013 </vt:lpstr>
      <vt:lpstr>  Návrh na rozdělení hosp. výsledku družstva za rok 2013 </vt:lpstr>
      <vt:lpstr>  Hospodářsko-finanční plán na rok 2014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Uživatel</dc:creator>
  <cp:lastModifiedBy>Zoubková</cp:lastModifiedBy>
  <cp:revision>81</cp:revision>
  <dcterms:created xsi:type="dcterms:W3CDTF">2013-10-27T21:02:56Z</dcterms:created>
  <dcterms:modified xsi:type="dcterms:W3CDTF">2014-05-29T09:58:19Z</dcterms:modified>
</cp:coreProperties>
</file>