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9" r:id="rId3"/>
    <p:sldId id="260" r:id="rId4"/>
    <p:sldId id="265" r:id="rId5"/>
    <p:sldId id="262" r:id="rId6"/>
    <p:sldId id="278" r:id="rId7"/>
    <p:sldId id="269" r:id="rId8"/>
    <p:sldId id="273" r:id="rId9"/>
    <p:sldId id="274" r:id="rId10"/>
    <p:sldId id="275" r:id="rId11"/>
    <p:sldId id="266" r:id="rId12"/>
    <p:sldId id="280" r:id="rId13"/>
    <p:sldId id="268" r:id="rId14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Graf%20v%20aplikaci%20Microsoft%20Office%20PowerPoint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925069628278853E-2"/>
          <c:y val="1.9446608723258683E-2"/>
          <c:w val="0.7036830677817405"/>
          <c:h val="0.7740268337679895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4131577972817839"/>
                  <c:y val="2.89519681524777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161383303089787"/>
                  <c:y val="-0.1239221104623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170562324350786"/>
                  <c:y val="7.38966027387052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'[Graf v aplikaci Microsoft Office PowerPoint]List1'!$A$6:$A$8</c:f>
              <c:strCache>
                <c:ptCount val="3"/>
                <c:pt idx="0">
                  <c:v>Vlastníci</c:v>
                </c:pt>
                <c:pt idx="1">
                  <c:v>Družstevníci</c:v>
                </c:pt>
                <c:pt idx="2">
                  <c:v>Cizí vlastníci</c:v>
                </c:pt>
              </c:strCache>
            </c:strRef>
          </c:cat>
          <c:val>
            <c:numRef>
              <c:f>'[Graf v aplikaci Microsoft Office PowerPoint]List1'!$B$6:$B$8</c:f>
              <c:numCache>
                <c:formatCode>General</c:formatCode>
                <c:ptCount val="3"/>
                <c:pt idx="0">
                  <c:v>1463</c:v>
                </c:pt>
                <c:pt idx="1">
                  <c:v>994</c:v>
                </c:pt>
                <c:pt idx="2">
                  <c:v>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12630588938371"/>
          <c:y val="0.18818138813773025"/>
          <c:w val="0.20787369411061607"/>
          <c:h val="0.2733420089854248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95659570331492E-2"/>
          <c:y val="4.2055359268292666E-2"/>
          <c:w val="0.69595168659473539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Nedělitel. fond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8.3480000000000008</c:v>
                </c:pt>
                <c:pt idx="1">
                  <c:v>8.3480000000000008</c:v>
                </c:pt>
                <c:pt idx="2">
                  <c:v>8.3480000000000008</c:v>
                </c:pt>
                <c:pt idx="3">
                  <c:v>8.3480000000000008</c:v>
                </c:pt>
                <c:pt idx="4">
                  <c:v>8.3480000000000008</c:v>
                </c:pt>
                <c:pt idx="5">
                  <c:v>8.548</c:v>
                </c:pt>
                <c:pt idx="6">
                  <c:v>8.7479999999999993</c:v>
                </c:pt>
                <c:pt idx="7">
                  <c:v>8.7479999999999993</c:v>
                </c:pt>
                <c:pt idx="8">
                  <c:v>8.8470000000000013</c:v>
                </c:pt>
                <c:pt idx="9">
                  <c:v>9.0470000000000006</c:v>
                </c:pt>
                <c:pt idx="10">
                  <c:v>9.1870000000000012</c:v>
                </c:pt>
                <c:pt idx="11">
                  <c:v>9.1870000000000012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Nerozděl. zisk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0"/>
              <c:layout>
                <c:manualLayout>
                  <c:x val="4.1666666666666683E-3"/>
                  <c:y val="2.59366606324787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1.7</c:v>
                </c:pt>
                <c:pt idx="5">
                  <c:v>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774816"/>
        <c:axId val="377775600"/>
      </c:barChart>
      <c:catAx>
        <c:axId val="37777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775600"/>
        <c:crosses val="autoZero"/>
        <c:auto val="1"/>
        <c:lblAlgn val="ctr"/>
        <c:lblOffset val="100"/>
        <c:noMultiLvlLbl val="0"/>
      </c:catAx>
      <c:valAx>
        <c:axId val="37777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77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210272714339755"/>
          <c:y val="0.31892081771817316"/>
          <c:w val="0.28305830977726493"/>
          <c:h val="0.469398332898032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046161537606943E-2"/>
          <c:w val="0.87622729418953482"/>
          <c:h val="0.97795383846239325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plosion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0"/>
            <c:spPr>
              <a:solidFill>
                <a:srgbClr val="C00000"/>
              </a:solidFill>
            </c:spPr>
          </c:dPt>
          <c:dPt>
            <c:idx val="2"/>
            <c:bubble3D val="0"/>
            <c:explosion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2346326598631899"/>
                  <c:y val="1.0008900819805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030512482740023"/>
                  <c:y val="-0.136152507602514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648901255869536"/>
                  <c:y val="8.501122614283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'[Graf v aplikaci Microsoft Office PowerPoint]List1'!$A$14:$A$16</c:f>
              <c:strCache>
                <c:ptCount val="3"/>
                <c:pt idx="0">
                  <c:v>Vlastníci</c:v>
                </c:pt>
                <c:pt idx="1">
                  <c:v>Družstevníci</c:v>
                </c:pt>
                <c:pt idx="2">
                  <c:v>Cizí vlastníci</c:v>
                </c:pt>
              </c:strCache>
            </c:strRef>
          </c:cat>
          <c:val>
            <c:numRef>
              <c:f>'[Graf v aplikaci Microsoft Office PowerPoint]List1'!$B$14:$B$16</c:f>
              <c:numCache>
                <c:formatCode>General</c:formatCode>
                <c:ptCount val="3"/>
                <c:pt idx="0">
                  <c:v>1539</c:v>
                </c:pt>
                <c:pt idx="1">
                  <c:v>918</c:v>
                </c:pt>
                <c:pt idx="2">
                  <c:v>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81</c:v>
                </c:pt>
                <c:pt idx="1">
                  <c:v>76</c:v>
                </c:pt>
                <c:pt idx="2">
                  <c:v>104</c:v>
                </c:pt>
                <c:pt idx="3">
                  <c:v>127</c:v>
                </c:pt>
                <c:pt idx="4">
                  <c:v>118</c:v>
                </c:pt>
                <c:pt idx="5">
                  <c:v>104</c:v>
                </c:pt>
                <c:pt idx="6">
                  <c:v>160</c:v>
                </c:pt>
                <c:pt idx="7">
                  <c:v>90</c:v>
                </c:pt>
                <c:pt idx="8">
                  <c:v>73</c:v>
                </c:pt>
                <c:pt idx="9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44552"/>
        <c:axId val="377242592"/>
      </c:barChart>
      <c:catAx>
        <c:axId val="377244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242592"/>
        <c:crosses val="autoZero"/>
        <c:auto val="1"/>
        <c:lblAlgn val="ctr"/>
        <c:lblOffset val="100"/>
        <c:noMultiLvlLbl val="0"/>
      </c:catAx>
      <c:valAx>
        <c:axId val="3772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244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43E-3"/>
                  <c:y val="-1.122413064357800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137</a:t>
                    </a:r>
                    <a:br>
                      <a:rPr lang="en-US" sz="1400" dirty="0" smtClean="0"/>
                    </a:br>
                    <a:r>
                      <a:rPr lang="en-US" sz="1400" dirty="0" smtClean="0"/>
                      <a:t>52,7%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338</a:t>
                    </a:r>
                    <a:br>
                      <a:rPr lang="en-US" smtClean="0"/>
                    </a:br>
                    <a:r>
                      <a:rPr lang="en-US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214</a:t>
                    </a:r>
                    <a:br>
                      <a:rPr lang="en-US" smtClean="0"/>
                    </a:br>
                    <a:r>
                      <a:rPr lang="en-US" smtClean="0"/>
                      <a:t>63,7%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164</a:t>
                    </a:r>
                    <a:br>
                      <a:rPr lang="en-US" smtClean="0"/>
                    </a:br>
                    <a:r>
                      <a:rPr lang="en-US" smtClean="0"/>
                      <a:t>73,84%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313</a:t>
                    </a:r>
                    <a:br>
                      <a:rPr lang="en-US" smtClean="0"/>
                    </a:br>
                    <a:r>
                      <a:rPr lang="en-US" smtClean="0"/>
                      <a:t>47,28%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br>
                      <a:rPr lang="en-US" smtClean="0"/>
                    </a:br>
                    <a:r>
                      <a:rPr lang="en-US" smtClean="0"/>
                      <a:t>91,46%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171</a:t>
                    </a:r>
                    <a:br>
                      <a:rPr lang="en-US" smtClean="0"/>
                    </a:br>
                    <a:r>
                      <a:rPr lang="en-US" smtClean="0"/>
                      <a:t>62,41%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864197530864204E-3"/>
                  <c:y val="1.96422286262614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br>
                      <a:rPr lang="en-US" smtClean="0"/>
                    </a:br>
                    <a:r>
                      <a:rPr lang="en-US" smtClean="0"/>
                      <a:t>68,42%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137</c:v>
                </c:pt>
                <c:pt idx="1">
                  <c:v>338</c:v>
                </c:pt>
                <c:pt idx="2">
                  <c:v>214</c:v>
                </c:pt>
                <c:pt idx="3">
                  <c:v>164</c:v>
                </c:pt>
                <c:pt idx="4">
                  <c:v>313</c:v>
                </c:pt>
                <c:pt idx="5">
                  <c:v>150</c:v>
                </c:pt>
                <c:pt idx="6">
                  <c:v>171</c:v>
                </c:pt>
                <c:pt idx="7">
                  <c:v>52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Družstevníci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123</a:t>
                    </a:r>
                    <a:br>
                      <a:rPr lang="en-US" sz="1400" smtClean="0"/>
                    </a:br>
                    <a:r>
                      <a:rPr lang="en-US" sz="1400" smtClean="0"/>
                      <a:t>47,3%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125</a:t>
                    </a:r>
                    <a:br>
                      <a:rPr lang="en-US" smtClean="0"/>
                    </a:br>
                    <a:r>
                      <a:rPr lang="en-US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122</a:t>
                    </a:r>
                    <a:br>
                      <a:rPr lang="en-US" smtClean="0"/>
                    </a:br>
                    <a:r>
                      <a:rPr lang="en-US" smtClean="0"/>
                      <a:t>36,7%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58</a:t>
                    </a:r>
                    <a:br>
                      <a:rPr lang="en-US" smtClean="0"/>
                    </a:br>
                    <a:r>
                      <a:rPr lang="en-US" smtClean="0"/>
                      <a:t>22,16%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349</a:t>
                    </a:r>
                    <a:br>
                      <a:rPr lang="en-US" smtClean="0"/>
                    </a:br>
                    <a:r>
                      <a:rPr lang="en-US" smtClean="0"/>
                      <a:t>52,72%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05085878961008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br>
                      <a:rPr lang="en-US" smtClean="0"/>
                    </a:br>
                    <a:r>
                      <a:rPr lang="en-US" smtClean="0"/>
                      <a:t>8,54%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br>
                      <a:rPr lang="en-US" smtClean="0"/>
                    </a:br>
                    <a:r>
                      <a:rPr lang="en-US" smtClean="0"/>
                      <a:t>37,59%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864197530864204E-3"/>
                  <c:y val="-5.6120653217889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br>
                      <a:rPr lang="en-US" dirty="0" smtClean="0"/>
                    </a:br>
                    <a:r>
                      <a:rPr lang="en-US" dirty="0" smtClean="0"/>
                      <a:t>31,58%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123</c:v>
                </c:pt>
                <c:pt idx="1">
                  <c:v>125</c:v>
                </c:pt>
                <c:pt idx="2">
                  <c:v>122</c:v>
                </c:pt>
                <c:pt idx="3">
                  <c:v>58</c:v>
                </c:pt>
                <c:pt idx="4">
                  <c:v>349</c:v>
                </c:pt>
                <c:pt idx="5">
                  <c:v>14</c:v>
                </c:pt>
                <c:pt idx="6">
                  <c:v>103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241416"/>
        <c:axId val="377244160"/>
      </c:barChart>
      <c:catAx>
        <c:axId val="37724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244160"/>
        <c:crosses val="autoZero"/>
        <c:auto val="1"/>
        <c:lblAlgn val="ctr"/>
        <c:lblOffset val="100"/>
        <c:noMultiLvlLbl val="0"/>
      </c:catAx>
      <c:valAx>
        <c:axId val="37724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241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32164357528522E-2"/>
          <c:y val="1.4743795590444288E-2"/>
          <c:w val="0.77893569639507187"/>
          <c:h val="0.91265087745197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převod bj. a G do 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List1!$B$2:$G$2</c:f>
              <c:numCache>
                <c:formatCode>General</c:formatCode>
                <c:ptCount val="6"/>
                <c:pt idx="0">
                  <c:v>133</c:v>
                </c:pt>
                <c:pt idx="1">
                  <c:v>130</c:v>
                </c:pt>
                <c:pt idx="2">
                  <c:v>161</c:v>
                </c:pt>
                <c:pt idx="3">
                  <c:v>90</c:v>
                </c:pt>
                <c:pt idx="4">
                  <c:v>76</c:v>
                </c:pt>
                <c:pt idx="5">
                  <c:v>77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Poplatky do OV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502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424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644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350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298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306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List1!$B$3:$G$3</c:f>
              <c:numCache>
                <c:formatCode>General</c:formatCode>
                <c:ptCount val="6"/>
                <c:pt idx="0">
                  <c:v>502</c:v>
                </c:pt>
                <c:pt idx="1">
                  <c:v>424</c:v>
                </c:pt>
                <c:pt idx="2">
                  <c:v>644</c:v>
                </c:pt>
                <c:pt idx="3">
                  <c:v>350</c:v>
                </c:pt>
                <c:pt idx="4">
                  <c:v>298</c:v>
                </c:pt>
                <c:pt idx="5">
                  <c:v>306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Převod ČPP</c:v>
                </c:pt>
              </c:strCache>
            </c:strRef>
          </c:tx>
          <c:spPr>
            <a:solidFill>
              <a:srgbClr val="99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List1!$B$4:$G$4</c:f>
              <c:numCache>
                <c:formatCode>General</c:formatCode>
                <c:ptCount val="6"/>
                <c:pt idx="0">
                  <c:v>58</c:v>
                </c:pt>
                <c:pt idx="1">
                  <c:v>41</c:v>
                </c:pt>
                <c:pt idx="2">
                  <c:v>58</c:v>
                </c:pt>
                <c:pt idx="3">
                  <c:v>40</c:v>
                </c:pt>
                <c:pt idx="4">
                  <c:v>35</c:v>
                </c:pt>
                <c:pt idx="5">
                  <c:v>34</c:v>
                </c:pt>
              </c:numCache>
            </c:numRef>
          </c:val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Poplatky za PČP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109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72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113  tis.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59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144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140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List1!$B$5:$G$5</c:f>
              <c:numCache>
                <c:formatCode>General</c:formatCode>
                <c:ptCount val="6"/>
                <c:pt idx="0">
                  <c:v>109</c:v>
                </c:pt>
                <c:pt idx="1">
                  <c:v>72</c:v>
                </c:pt>
                <c:pt idx="2">
                  <c:v>113</c:v>
                </c:pt>
                <c:pt idx="3">
                  <c:v>59</c:v>
                </c:pt>
                <c:pt idx="4">
                  <c:v>144</c:v>
                </c:pt>
                <c:pt idx="5">
                  <c:v>140</c:v>
                </c:pt>
              </c:numCache>
            </c:numRef>
          </c:val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Podnájmy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2.267573291271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List1!$B$6:$G$6</c:f>
              <c:numCache>
                <c:formatCode>General</c:formatCode>
                <c:ptCount val="6"/>
                <c:pt idx="0">
                  <c:v>56</c:v>
                </c:pt>
                <c:pt idx="1">
                  <c:v>45</c:v>
                </c:pt>
                <c:pt idx="2">
                  <c:v>47</c:v>
                </c:pt>
                <c:pt idx="3">
                  <c:v>34</c:v>
                </c:pt>
                <c:pt idx="4">
                  <c:v>16</c:v>
                </c:pt>
                <c:pt idx="5">
                  <c:v>35</c:v>
                </c:pt>
              </c:numCache>
            </c:numRef>
          </c:val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Poplatky za podnájmy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162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135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72788208717577E-7"/>
                  <c:y val="0.168376132810640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 tis.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135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27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88 tis.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List1!$B$7:$G$7</c:f>
              <c:numCache>
                <c:formatCode>General</c:formatCode>
                <c:ptCount val="6"/>
                <c:pt idx="0">
                  <c:v>162</c:v>
                </c:pt>
                <c:pt idx="1">
                  <c:v>135</c:v>
                </c:pt>
                <c:pt idx="2">
                  <c:v>140</c:v>
                </c:pt>
                <c:pt idx="3">
                  <c:v>135</c:v>
                </c:pt>
                <c:pt idx="4">
                  <c:v>27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857440"/>
        <c:axId val="328859792"/>
      </c:barChart>
      <c:catAx>
        <c:axId val="3288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859792"/>
        <c:crosses val="autoZero"/>
        <c:auto val="1"/>
        <c:lblAlgn val="ctr"/>
        <c:lblOffset val="100"/>
        <c:noMultiLvlLbl val="0"/>
      </c:catAx>
      <c:valAx>
        <c:axId val="32885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857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82079323417911E-2"/>
          <c:y val="4.2055389865008404E-2"/>
          <c:w val="0.91211298240497718"/>
          <c:h val="0.8241647136752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3.647842459162834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 smtClean="0"/>
                      <a:t>(</a:t>
                    </a:r>
                    <a:r>
                      <a:rPr lang="en-US" sz="1000" b="0" i="0" u="none" strike="noStrike" baseline="0" dirty="0" err="1" smtClean="0"/>
                      <a:t>revit</a:t>
                    </a:r>
                    <a:r>
                      <a:rPr lang="en-US" sz="1000" b="0" i="0" u="none" strike="noStrike" baseline="0" dirty="0" smtClean="0"/>
                      <a:t>. </a:t>
                    </a:r>
                    <a:br>
                      <a:rPr lang="en-US" sz="1000" b="0" i="0" u="none" strike="noStrike" baseline="0" dirty="0" smtClean="0"/>
                    </a:br>
                    <a:r>
                      <a:rPr lang="en-US" sz="1000" b="0" i="0" u="none" strike="noStrike" baseline="0" dirty="0" smtClean="0"/>
                      <a:t>okna)</a:t>
                    </a:r>
                    <a:endParaRPr lang="en-US" sz="1000" dirty="0" smtClean="0"/>
                  </a:p>
                  <a:p>
                    <a:r>
                      <a:rPr lang="en-US" dirty="0" smtClean="0"/>
                      <a:t>39,15 </a:t>
                    </a:r>
                    <a:br>
                      <a:rPr lang="en-US" dirty="0" smtClean="0"/>
                    </a:b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0864197530864404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19.7</c:v>
                </c:pt>
                <c:pt idx="1">
                  <c:v>28</c:v>
                </c:pt>
                <c:pt idx="2">
                  <c:v>39.15</c:v>
                </c:pt>
                <c:pt idx="3">
                  <c:v>26.82</c:v>
                </c:pt>
                <c:pt idx="4">
                  <c:v>26.17</c:v>
                </c:pt>
                <c:pt idx="5">
                  <c:v>22.650000000000009</c:v>
                </c:pt>
                <c:pt idx="6">
                  <c:v>34.46</c:v>
                </c:pt>
                <c:pt idx="7">
                  <c:v>38.11</c:v>
                </c:pt>
                <c:pt idx="8">
                  <c:v>36.120000000000012</c:v>
                </c:pt>
                <c:pt idx="9">
                  <c:v>19.12</c:v>
                </c:pt>
                <c:pt idx="10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0864197530864404E-3"/>
                  <c:y val="-1.403016330447244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Výtahy: 18,2 </a:t>
                    </a:r>
                    <a:endParaRPr lang="en-US" sz="12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 rot="-5400000" vert="horz"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Výtahy: 16</a:t>
                    </a:r>
                    <a:endParaRPr lang="en-US" sz="12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sz="1200" dirty="0" smtClean="0"/>
                      <a:t>Revitalizace ZU: 23,3</a:t>
                    </a:r>
                    <a:endParaRPr lang="en-US" sz="12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5168173422767723E-3"/>
                  <c:y val="0.19607685314950188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sz="1400" dirty="0" err="1" smtClean="0"/>
                      <a:t>Revital</a:t>
                    </a:r>
                    <a:r>
                      <a:rPr lang="en-US" sz="1400" dirty="0" smtClean="0"/>
                      <a:t>. 10,3</a:t>
                    </a:r>
                    <a:br>
                      <a:rPr lang="en-US" sz="1400" dirty="0" smtClean="0"/>
                    </a:br>
                    <a:r>
                      <a:rPr lang="en-US" sz="1400" dirty="0" smtClean="0"/>
                      <a:t>(zateplení)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6975308641975433E-2"/>
                  <c:y val="1.9747687422907244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sz="1400" dirty="0" err="1" smtClean="0"/>
                      <a:t>Revital</a:t>
                    </a:r>
                    <a:r>
                      <a:rPr lang="en-US" sz="1400" dirty="0" smtClean="0"/>
                      <a:t> 0,65</a:t>
                    </a:r>
                    <a:br>
                      <a:rPr lang="en-US" sz="1400" dirty="0" smtClean="0"/>
                    </a:br>
                    <a:r>
                      <a:rPr lang="en-US" sz="1400" dirty="0" smtClean="0"/>
                      <a:t>(zateplení)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6">
                  <c:v>18.2</c:v>
                </c:pt>
                <c:pt idx="7">
                  <c:v>16</c:v>
                </c:pt>
                <c:pt idx="8">
                  <c:v>23.3</c:v>
                </c:pt>
                <c:pt idx="9">
                  <c:v>10.3</c:v>
                </c:pt>
                <c:pt idx="10">
                  <c:v>0.65000000000000036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42984"/>
        <c:axId val="377243376"/>
      </c:barChart>
      <c:catAx>
        <c:axId val="37724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243376"/>
        <c:crosses val="autoZero"/>
        <c:auto val="1"/>
        <c:lblAlgn val="ctr"/>
        <c:lblOffset val="100"/>
        <c:noMultiLvlLbl val="0"/>
      </c:catAx>
      <c:valAx>
        <c:axId val="37724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242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6769709341946E-2"/>
          <c:y val="3.363726128560942E-2"/>
          <c:w val="0.67491773597744731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Dlužníci celkem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300</c:v>
                </c:pt>
                <c:pt idx="1">
                  <c:v>320</c:v>
                </c:pt>
                <c:pt idx="2">
                  <c:v>270</c:v>
                </c:pt>
                <c:pt idx="3">
                  <c:v>220</c:v>
                </c:pt>
                <c:pt idx="4">
                  <c:v>240</c:v>
                </c:pt>
                <c:pt idx="5">
                  <c:v>125</c:v>
                </c:pt>
                <c:pt idx="6">
                  <c:v>200</c:v>
                </c:pt>
                <c:pt idx="7">
                  <c:v>490</c:v>
                </c:pt>
                <c:pt idx="8">
                  <c:v>560</c:v>
                </c:pt>
                <c:pt idx="9">
                  <c:v>500</c:v>
                </c:pt>
                <c:pt idx="10">
                  <c:v>678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 toho nájemci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7"/>
              <c:layout>
                <c:manualLayout>
                  <c:x val="3.0864197530864404E-3"/>
                  <c:y val="1.122413064357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296296296296623E-3"/>
                  <c:y val="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7">
                  <c:v>280</c:v>
                </c:pt>
                <c:pt idx="8">
                  <c:v>336</c:v>
                </c:pt>
                <c:pt idx="9">
                  <c:v>262</c:v>
                </c:pt>
                <c:pt idx="10">
                  <c:v>352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 toho vlastníci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7"/>
              <c:layout>
                <c:manualLayout>
                  <c:x val="4.6296296296296623E-3"/>
                  <c:y val="1.1224130643578082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283950617283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6296296296296545E-3"/>
                  <c:y val="1.1224130643578051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432098765432104E-3"/>
                  <c:y val="2.244826128715591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326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7">
                  <c:v>210</c:v>
                </c:pt>
                <c:pt idx="8">
                  <c:v>224</c:v>
                </c:pt>
                <c:pt idx="9">
                  <c:v>238</c:v>
                </c:pt>
                <c:pt idx="10">
                  <c:v>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772856"/>
        <c:axId val="377775208"/>
      </c:barChart>
      <c:catAx>
        <c:axId val="37777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775208"/>
        <c:crosses val="autoZero"/>
        <c:auto val="1"/>
        <c:lblAlgn val="ctr"/>
        <c:lblOffset val="100"/>
        <c:noMultiLvlLbl val="0"/>
      </c:catAx>
      <c:valAx>
        <c:axId val="377775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772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Fin. prostř. SBD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100,1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3.7</c:v>
                </c:pt>
                <c:pt idx="1">
                  <c:v>22.2</c:v>
                </c:pt>
                <c:pt idx="2">
                  <c:v>43</c:v>
                </c:pt>
                <c:pt idx="3">
                  <c:v>76</c:v>
                </c:pt>
                <c:pt idx="4">
                  <c:v>84.7</c:v>
                </c:pt>
                <c:pt idx="5">
                  <c:v>82.5</c:v>
                </c:pt>
                <c:pt idx="6">
                  <c:v>84.4</c:v>
                </c:pt>
                <c:pt idx="7">
                  <c:v>92</c:v>
                </c:pt>
                <c:pt idx="8">
                  <c:v>93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Hrubý výnos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2,162 =</a:t>
                    </a:r>
                    <a:r>
                      <a:rPr lang="en-US" sz="1400" baseline="0" dirty="0" smtClean="0"/>
                      <a:t> 2,55 %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1,601 = 1,94 %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1,459 = 1,73 %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2,468 = 2, 68 %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1,66 = 1,78%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1,97 =</a:t>
                    </a:r>
                    <a:r>
                      <a:rPr lang="en-US" baseline="0" dirty="0" smtClean="0"/>
                      <a:t> 1,97%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4">
                  <c:v>2.1619999999999999</c:v>
                </c:pt>
                <c:pt idx="5">
                  <c:v>1.601</c:v>
                </c:pt>
                <c:pt idx="6">
                  <c:v>1.4589999999999996</c:v>
                </c:pt>
                <c:pt idx="7">
                  <c:v>2.468</c:v>
                </c:pt>
                <c:pt idx="8">
                  <c:v>1.6600000000000001</c:v>
                </c:pt>
                <c:pt idx="9">
                  <c:v>1.9700000000000004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772464"/>
        <c:axId val="377774424"/>
      </c:barChart>
      <c:catAx>
        <c:axId val="37777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774424"/>
        <c:crosses val="autoZero"/>
        <c:auto val="1"/>
        <c:lblAlgn val="ctr"/>
        <c:lblOffset val="100"/>
        <c:noMultiLvlLbl val="0"/>
      </c:catAx>
      <c:valAx>
        <c:axId val="377774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77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0.76324</cdr:y>
    </cdr:from>
    <cdr:to>
      <cdr:x>0.93568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88232" y="3024336"/>
          <a:ext cx="1819602" cy="9277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0.38846</cdr:x>
      <cdr:y>0.78231</cdr:y>
    </cdr:from>
    <cdr:to>
      <cdr:x>0.7773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70049" y="3091135"/>
          <a:ext cx="1571636" cy="8601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0.71262</cdr:x>
      <cdr:y>0.35294</cdr:y>
    </cdr:from>
    <cdr:to>
      <cdr:x>0.752</cdr:x>
      <cdr:y>0.51471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516216" y="1728192"/>
          <a:ext cx="36004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cs-CZ" sz="1800" dirty="0" smtClean="0"/>
            <a:t>(po SD)</a:t>
          </a:r>
          <a:endParaRPr lang="cs-CZ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BD46F54D-A612-4C80-B8A3-1363B69530BF}" type="datetimeFigureOut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ECD17537-1388-472A-8C55-7BBE23C919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5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17537-1388-472A-8C55-7BBE23C919C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1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0AC4-1826-44D6-BBB8-A9D6918235F8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7A89-379A-4C65-99A8-9DE14C51617D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D20E-E2E7-40C2-846A-C5609C6A77B7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2AD5-A380-4CBF-B76A-66E3B049039E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225F-9D8E-4817-A1B6-4DEF5B21CD0A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F73F-5B70-435B-8835-4DB8445C6EC8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FBDB-F41E-44B6-AAE3-0D13F3BDE129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C3C-090E-4494-9002-8C8A3A151FDF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90AA-87B2-4524-8DB2-76DA6A8F409A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C0-FAC2-4F21-B3D9-C216F40872D9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5673-F254-4117-8E4B-CF655C840F1D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0754-3236-4B25-99E1-42B36A50F3B5}" type="datetime1">
              <a:rPr lang="cs-CZ" smtClean="0"/>
              <a:pPr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cs-CZ" sz="6700" dirty="0" smtClean="0"/>
              <a:t>Zpráva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3200" dirty="0" smtClean="0"/>
              <a:t>o činnosti představenstva, hospodaření družstva za rok 2014  a návrh hospodářsko-finančního plánu na rok 2015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/>
              <a:t>Jaroslav Majer</a:t>
            </a:r>
          </a:p>
          <a:p>
            <a:pPr algn="ctr">
              <a:buNone/>
            </a:pPr>
            <a:r>
              <a:rPr lang="cs-CZ" sz="2400" b="1" dirty="0" smtClean="0"/>
              <a:t>Stavební bytové družstvo Plzeň - jih se sídlem v Přešticích</a:t>
            </a:r>
          </a:p>
          <a:p>
            <a:pPr algn="ctr">
              <a:buNone/>
            </a:pPr>
            <a:r>
              <a:rPr lang="cs-CZ" sz="2400" b="1" dirty="0" smtClean="0"/>
              <a:t>Hlávkova 23, 334 01 Přeštice</a:t>
            </a:r>
          </a:p>
          <a:p>
            <a:pPr algn="ctr">
              <a:buNone/>
            </a:pPr>
            <a:endParaRPr lang="cs-CZ" sz="2400" b="1" dirty="0" smtClean="0"/>
          </a:p>
          <a:p>
            <a:pPr algn="ctr">
              <a:buNone/>
            </a:pPr>
            <a:r>
              <a:rPr lang="cs-CZ" sz="2400" dirty="0" smtClean="0"/>
              <a:t>Shromáždění delegátů 28. 5. 2015 18:00 hod</a:t>
            </a:r>
            <a:r>
              <a:rPr lang="cs-CZ" sz="2400" b="1" dirty="0" smtClean="0"/>
              <a:t>.</a:t>
            </a:r>
          </a:p>
          <a:p>
            <a:pPr algn="ctr">
              <a:buNone/>
            </a:pPr>
            <a:r>
              <a:rPr lang="cs-CZ" sz="1800" dirty="0" smtClean="0"/>
              <a:t>Velký sál Kulturního a komunitního centra v Přešticích, Masarykovo náměstí 311</a:t>
            </a:r>
          </a:p>
          <a:p>
            <a:pPr algn="ctr">
              <a:buNone/>
            </a:pPr>
            <a:endParaRPr lang="cs-CZ" sz="2400" b="1" dirty="0"/>
          </a:p>
        </p:txBody>
      </p:sp>
      <p:pic>
        <p:nvPicPr>
          <p:cNvPr id="2050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080000" cy="1080000"/>
          </a:xfrm>
          <a:prstGeom prst="rect">
            <a:avLst/>
          </a:prstGeom>
          <a:noFill/>
        </p:spPr>
      </p:pic>
      <p:cxnSp>
        <p:nvCxnSpPr>
          <p:cNvPr id="8" name="Přímá spojovací čára 7"/>
          <p:cNvCxnSpPr/>
          <p:nvPr/>
        </p:nvCxnSpPr>
        <p:spPr>
          <a:xfrm rot="16200000" flipV="1">
            <a:off x="3643306" y="5572140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20688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0" indent="-1257300" algn="l">
              <a:tabLst>
                <a:tab pos="3051175" algn="l"/>
              </a:tabLst>
            </a:pPr>
            <a:r>
              <a:rPr lang="cs-CZ" dirty="0" smtClean="0"/>
              <a:t>	</a:t>
            </a:r>
            <a:r>
              <a:rPr lang="cs-CZ" sz="3100" b="1" dirty="0" smtClean="0"/>
              <a:t>Nedělitelný fond a nerozdělený zisk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	(v mil. Kč)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079992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76672"/>
            <a:ext cx="900000" cy="90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600" b="1" dirty="0" smtClean="0"/>
              <a:t>Hospodaření družstva za rok 2014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cs-CZ" sz="1800" dirty="0" smtClean="0"/>
          </a:p>
          <a:p>
            <a:pPr>
              <a:tabLst>
                <a:tab pos="1163638" algn="l"/>
                <a:tab pos="2149475" algn="dec"/>
              </a:tabLst>
            </a:pPr>
            <a:r>
              <a:rPr lang="cs-CZ" sz="1800" dirty="0" smtClean="0"/>
              <a:t>Náklady …………. 	16.680.452,01 Kč  (plán 2014 :  20.494.645,--  Kč)</a:t>
            </a:r>
          </a:p>
          <a:p>
            <a:pPr>
              <a:tabLst>
                <a:tab pos="2149475" algn="dec"/>
              </a:tabLst>
            </a:pPr>
            <a:r>
              <a:rPr lang="cs-CZ" sz="1800" dirty="0" smtClean="0"/>
              <a:t>Výnosy ..…………	 17.442.036,86 Kč  (plán 2014 :  21.314.460,--  Kč)</a:t>
            </a:r>
          </a:p>
          <a:p>
            <a:pPr>
              <a:tabLst>
                <a:tab pos="903288" algn="dec"/>
                <a:tab pos="1698625" algn="l"/>
                <a:tab pos="5106988" algn="dec"/>
              </a:tabLst>
            </a:pPr>
            <a:r>
              <a:rPr lang="cs-CZ" sz="1800" b="1" dirty="0" err="1" smtClean="0"/>
              <a:t>Hosp</a:t>
            </a:r>
            <a:r>
              <a:rPr lang="cs-CZ" sz="1800" b="1" dirty="0" smtClean="0"/>
              <a:t>. výsledek po účetní závěrce za rok 2014</a:t>
            </a:r>
            <a:r>
              <a:rPr lang="cs-CZ" sz="1800" dirty="0" smtClean="0"/>
              <a:t>: +1.044.684,85 Kč hrubého, </a:t>
            </a:r>
            <a:endParaRPr lang="cs-CZ" sz="1800" dirty="0" smtClean="0"/>
          </a:p>
          <a:p>
            <a:pPr marL="0" indent="0">
              <a:buNone/>
              <a:tabLst>
                <a:tab pos="361950" algn="l"/>
                <a:tab pos="903288" algn="dec"/>
                <a:tab pos="1698625" algn="l"/>
                <a:tab pos="5106988" algn="dec"/>
              </a:tabLst>
            </a:pPr>
            <a:r>
              <a:rPr lang="cs-CZ" sz="1800" dirty="0" smtClean="0"/>
              <a:t>	daň </a:t>
            </a:r>
            <a:r>
              <a:rPr lang="cs-CZ" sz="1800" dirty="0" smtClean="0"/>
              <a:t>	</a:t>
            </a:r>
            <a:r>
              <a:rPr lang="cs-CZ" sz="1800" dirty="0" smtClean="0"/>
              <a:t>283.100,-- Kč,</a:t>
            </a:r>
            <a:r>
              <a:rPr lang="cs-CZ" sz="1800" dirty="0"/>
              <a:t> </a:t>
            </a:r>
            <a:r>
              <a:rPr lang="cs-CZ" sz="1800" u="sng" dirty="0" smtClean="0"/>
              <a:t>+ 761.584,85 Kč </a:t>
            </a:r>
            <a:r>
              <a:rPr lang="cs-CZ" sz="1800" u="sng" dirty="0" smtClean="0"/>
              <a:t>po zdanění</a:t>
            </a:r>
            <a:endParaRPr lang="cs-CZ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 smtClean="0"/>
              <a:t> </a:t>
            </a:r>
          </a:p>
          <a:p>
            <a:r>
              <a:rPr lang="cs-CZ" sz="1800" b="1" u="sng" dirty="0" smtClean="0"/>
              <a:t>Stavy fondů k 31.12.2014</a:t>
            </a:r>
            <a:endParaRPr lang="cs-CZ" sz="1800" dirty="0" smtClean="0"/>
          </a:p>
          <a:p>
            <a:pPr>
              <a:tabLst>
                <a:tab pos="3313113" algn="dec"/>
              </a:tabLst>
            </a:pPr>
            <a:r>
              <a:rPr lang="cs-CZ" sz="1800" dirty="0" smtClean="0"/>
              <a:t>- nedělitelný fond …………………	9.187.732,25 Kč</a:t>
            </a:r>
          </a:p>
          <a:p>
            <a:pPr>
              <a:tabLst>
                <a:tab pos="3763963" algn="dec"/>
                <a:tab pos="4489450" algn="l"/>
              </a:tabLst>
            </a:pPr>
            <a:r>
              <a:rPr lang="cs-CZ" sz="1800" dirty="0" smtClean="0"/>
              <a:t>- ostatní statutární fondy ……..     198.349,10 Kč (sociální fond, </a:t>
            </a:r>
            <a:r>
              <a:rPr lang="cs-CZ" sz="1800" dirty="0" err="1" smtClean="0"/>
              <a:t>fond</a:t>
            </a:r>
            <a:r>
              <a:rPr lang="cs-CZ" sz="1800" dirty="0" smtClean="0"/>
              <a:t> odměn)</a:t>
            </a:r>
          </a:p>
          <a:p>
            <a:pPr>
              <a:tabLst>
                <a:tab pos="3313113" algn="dec"/>
                <a:tab pos="4489450" algn="l"/>
              </a:tabLst>
            </a:pPr>
            <a:r>
              <a:rPr lang="cs-CZ" sz="1800" dirty="0" smtClean="0"/>
              <a:t>- účet nerozděleného zisku …..	2.200.000,00 	Kč</a:t>
            </a: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175490" cy="108012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4664"/>
            <a:ext cx="907032" cy="900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53955"/>
          </a:xfrm>
        </p:spPr>
        <p:txBody>
          <a:bodyPr>
            <a:normAutofit/>
          </a:bodyPr>
          <a:lstStyle/>
          <a:p>
            <a:pPr lvl="0">
              <a:spcBef>
                <a:spcPts val="4800"/>
              </a:spcBef>
              <a:spcAft>
                <a:spcPts val="600"/>
              </a:spcAft>
              <a:tabLst>
                <a:tab pos="5913438" algn="dec"/>
              </a:tabLst>
            </a:pPr>
            <a:endParaRPr lang="cs-CZ" sz="2200" dirty="0" smtClean="0"/>
          </a:p>
          <a:p>
            <a:pPr lvl="0">
              <a:spcBef>
                <a:spcPts val="2400"/>
              </a:spcBef>
              <a:spcAft>
                <a:spcPts val="600"/>
              </a:spcAft>
              <a:tabLst>
                <a:tab pos="6103938" algn="dec"/>
              </a:tabLst>
            </a:pPr>
            <a:r>
              <a:rPr lang="cs-CZ" sz="2100" dirty="0" smtClean="0"/>
              <a:t>do fondu bytového hospodářství ………………………	681.584,85 Kč </a:t>
            </a:r>
            <a:endParaRPr lang="cs-CZ" sz="2100" b="1" u="sng" dirty="0" smtClean="0"/>
          </a:p>
          <a:p>
            <a:pPr lvl="0" defTabSz="1241425">
              <a:spcAft>
                <a:spcPts val="600"/>
              </a:spcAft>
              <a:tabLst>
                <a:tab pos="6103938" algn="dec"/>
              </a:tabLst>
            </a:pPr>
            <a:r>
              <a:rPr lang="cs-CZ" sz="2100" dirty="0" smtClean="0"/>
              <a:t>do sociálního fondu ………………………………………....	80.000,--   Kč  	</a:t>
            </a:r>
            <a:endParaRPr lang="cs-CZ" sz="2100" b="1" u="sng" dirty="0" smtClean="0"/>
          </a:p>
          <a:p>
            <a:pPr>
              <a:spcBef>
                <a:spcPts val="0"/>
              </a:spcBef>
              <a:buNone/>
              <a:tabLst>
                <a:tab pos="6103938" algn="dec"/>
              </a:tabLst>
            </a:pPr>
            <a:r>
              <a:rPr lang="cs-CZ" sz="2100" dirty="0" smtClean="0"/>
              <a:t> </a:t>
            </a:r>
            <a:endParaRPr lang="cs-CZ" sz="2100" b="1" u="sng" dirty="0" smtClean="0"/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103938" algn="dec"/>
              </a:tabLst>
            </a:pPr>
            <a:r>
              <a:rPr lang="cs-CZ" sz="2100" dirty="0" smtClean="0"/>
              <a:t>odměny pro samosprávy……………………………........ 	265.000,--   Kč </a:t>
            </a:r>
            <a:br>
              <a:rPr lang="cs-CZ" sz="2100" dirty="0" smtClean="0"/>
            </a:br>
            <a:r>
              <a:rPr lang="cs-CZ" sz="2100" dirty="0" smtClean="0"/>
              <a:t>(96 samospráv, 1843 bytů)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103938" algn="dec"/>
              </a:tabLst>
            </a:pPr>
            <a:r>
              <a:rPr lang="cs-CZ" sz="2100" dirty="0" smtClean="0"/>
              <a:t>obvodové komise..................................................   	 57.000,--   Kč </a:t>
            </a:r>
            <a:br>
              <a:rPr lang="cs-CZ" sz="2100" dirty="0" smtClean="0"/>
            </a:br>
            <a:r>
              <a:rPr lang="cs-CZ" sz="2100" dirty="0" smtClean="0"/>
              <a:t>(7 obvodových komisí - bez Přeštic)</a:t>
            </a:r>
          </a:p>
          <a:p>
            <a:pPr>
              <a:tabLst>
                <a:tab pos="6103938" algn="dec"/>
              </a:tabLst>
            </a:pPr>
            <a:r>
              <a:rPr lang="cs-CZ" sz="2100" dirty="0" smtClean="0"/>
              <a:t>funkcionářské odměny ………………………………………	247.000,--   Kč </a:t>
            </a:r>
            <a:r>
              <a:rPr lang="cs-CZ" sz="2200" dirty="0" smtClean="0"/>
              <a:t>	</a:t>
            </a:r>
            <a:endParaRPr lang="cs-CZ" sz="22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6103938" algn="dec"/>
              </a:tabLst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 fontScale="90000"/>
          </a:bodyPr>
          <a:lstStyle/>
          <a:p>
            <a:pPr marL="1257300" algn="l"/>
            <a:r>
              <a:rPr lang="cs-CZ" sz="3500" b="1" dirty="0" smtClean="0"/>
              <a:t>	</a:t>
            </a:r>
            <a:br>
              <a:rPr lang="cs-CZ" sz="3500" b="1" dirty="0" smtClean="0"/>
            </a:br>
            <a:r>
              <a:rPr lang="cs-CZ" sz="3300" b="1" dirty="0" smtClean="0"/>
              <a:t>Návrh na rozdělení </a:t>
            </a:r>
            <a:r>
              <a:rPr lang="cs-CZ" sz="3300" b="1" dirty="0" err="1" smtClean="0"/>
              <a:t>hosp</a:t>
            </a:r>
            <a:r>
              <a:rPr lang="cs-CZ" sz="3300" b="1" dirty="0" smtClean="0"/>
              <a:t>. výsledku</a:t>
            </a:r>
            <a:br>
              <a:rPr lang="cs-CZ" sz="3300" b="1" dirty="0" smtClean="0"/>
            </a:br>
            <a:r>
              <a:rPr lang="cs-CZ" sz="3300" b="1" dirty="0" smtClean="0"/>
              <a:t>družstva za rok 2014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endParaRPr lang="cs-CZ" dirty="0"/>
          </a:p>
        </p:txBody>
      </p:sp>
      <p:pic>
        <p:nvPicPr>
          <p:cNvPr id="7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079992" cy="1080000"/>
          </a:xfrm>
          <a:prstGeom prst="rect">
            <a:avLst/>
          </a:prstGeom>
          <a:noFill/>
        </p:spPr>
      </p:pic>
      <p:pic>
        <p:nvPicPr>
          <p:cNvPr id="8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92696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l">
              <a:tabLst>
                <a:tab pos="985838" algn="l"/>
              </a:tabLst>
            </a:pPr>
            <a:r>
              <a:rPr lang="cs-CZ" sz="3000" b="1" dirty="0" smtClean="0"/>
              <a:t>	Hospodářsko-finanční plán na rok 2015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 lvl="0">
              <a:tabLst>
                <a:tab pos="5557838" algn="dec"/>
              </a:tabLst>
            </a:pPr>
            <a:endParaRPr lang="cs-CZ" sz="22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tabLst>
                <a:tab pos="5557838" algn="dec"/>
              </a:tabLst>
            </a:pPr>
            <a:r>
              <a:rPr lang="cs-CZ" sz="2200" dirty="0" smtClean="0"/>
              <a:t>celkové náklady družstva ………………………….	16.782.545,--  Kč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tabLst>
                <a:tab pos="5557838" algn="dec"/>
              </a:tabLst>
            </a:pPr>
            <a:r>
              <a:rPr lang="cs-CZ" sz="2200" dirty="0" smtClean="0"/>
              <a:t>celkové výnosy družstva …………………………..	17.918.060,--  Kč</a:t>
            </a:r>
          </a:p>
          <a:p>
            <a:pPr lvl="0">
              <a:spcBef>
                <a:spcPts val="0"/>
              </a:spcBef>
              <a:spcAft>
                <a:spcPts val="3000"/>
              </a:spcAft>
              <a:tabLst>
                <a:tab pos="5200650" algn="l"/>
                <a:tab pos="5557838" algn="dec"/>
              </a:tabLst>
            </a:pPr>
            <a:r>
              <a:rPr lang="cs-CZ" sz="2200" dirty="0" smtClean="0"/>
              <a:t>hrubý hospodářský výsledek …………………….	 1.135.515,--  Kč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557838" algn="dec"/>
              </a:tabLst>
            </a:pPr>
            <a:r>
              <a:rPr lang="cs-CZ" sz="2200" dirty="0" smtClean="0"/>
              <a:t>plán středisek bytového a tepelného hospodářství jako vyrovnaný, tj. v nákladech a výnosech: .........................	 8.404.700,--  Kč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557838" algn="dec"/>
              </a:tabLst>
            </a:pPr>
            <a:r>
              <a:rPr lang="cs-CZ" sz="2200" dirty="0" smtClean="0"/>
              <a:t>-  z toho bytové hospodářství …………………..	 1.355.700,--  Kč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557838" algn="dec"/>
              </a:tabLst>
            </a:pPr>
            <a:r>
              <a:rPr lang="cs-CZ" sz="2200" dirty="0" smtClean="0"/>
              <a:t>-  z toho tepelné hospodářství ………………….	 7.049.000,--  Kč</a:t>
            </a:r>
          </a:p>
          <a:p>
            <a:pPr>
              <a:buNone/>
            </a:pPr>
            <a:endParaRPr lang="cs-CZ" dirty="0" smtClean="0"/>
          </a:p>
          <a:p>
            <a:pPr>
              <a:tabLst>
                <a:tab pos="5557838" algn="dec"/>
              </a:tabLst>
            </a:pPr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028140" cy="1080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76672"/>
            <a:ext cx="818469" cy="900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72386" cy="725470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Z Á P I S</a:t>
            </a:r>
            <a:br>
              <a:rPr lang="cs-CZ" sz="1400" b="1" dirty="0" smtClean="0"/>
            </a:br>
            <a:r>
              <a:rPr lang="cs-CZ" sz="1400" b="1" dirty="0" smtClean="0"/>
              <a:t>ze shromáždění delegátů Stavebního bytového družstva Plzeň-jih se sídlem v Přešticích, konaného dne 29. 5. 2014 od 18:00 hodin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b="1" dirty="0" smtClean="0"/>
              <a:t>v sále Kulturního a komunitního centra v Přešticích, Masarykovo náměstí 311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Autofit/>
          </a:bodyPr>
          <a:lstStyle/>
          <a:p>
            <a:r>
              <a:rPr lang="cs-CZ" sz="1200" b="1" u="sng" dirty="0" smtClean="0"/>
              <a:t>9./	Diskuze</a:t>
            </a:r>
            <a:endParaRPr lang="cs-CZ" sz="1200" dirty="0" smtClean="0"/>
          </a:p>
          <a:p>
            <a:r>
              <a:rPr lang="cs-CZ" sz="1200" dirty="0" smtClean="0"/>
              <a:t>Do diskuze se přihlásili:</a:t>
            </a:r>
          </a:p>
          <a:p>
            <a:r>
              <a:rPr lang="cs-CZ" sz="1200" dirty="0" smtClean="0"/>
              <a:t> </a:t>
            </a:r>
            <a:r>
              <a:rPr lang="cs-CZ" sz="1200" u="sng" dirty="0" smtClean="0"/>
              <a:t>1./  	ing. Malý, Dobřany 966  (člen kontrolní komise)</a:t>
            </a:r>
            <a:endParaRPr lang="cs-CZ" sz="1200" dirty="0" smtClean="0"/>
          </a:p>
          <a:p>
            <a:r>
              <a:rPr lang="cs-CZ" sz="1200" dirty="0" smtClean="0"/>
              <a:t>Ing. Malý přivítal, že předseda ve své zprávě informoval i o negativních zkušenostech s realizačními firmami z probíhajících nebo již dokončených rekonstrukcí bytových domů. Žádá o zveřejňování těchto poznatků na webové stránky družstva, aby bylo možné ze strany samospráv těmto problémům předcházet a to již při výběru zhotovitele.</a:t>
            </a:r>
          </a:p>
          <a:p>
            <a:r>
              <a:rPr lang="cs-CZ" sz="1200" u="sng" dirty="0" smtClean="0"/>
              <a:t>2./	pan Zoubek, Přeštice 989 (místopředseda představenstva)</a:t>
            </a:r>
            <a:endParaRPr lang="cs-CZ" sz="1200" dirty="0" smtClean="0"/>
          </a:p>
          <a:p>
            <a:r>
              <a:rPr lang="cs-CZ" sz="1200" dirty="0" smtClean="0"/>
              <a:t>Pan Zoubek upozornil na problémy s dlužníky zvláště pak u společenství vlastníků, které se pak díky jednomu nebo i více dlužníkům může dostat do velkých problémů, např. platební neschopnosti (platby dodavatelům energií apod.), odmítnutí poskytnutí úvěru atd.. Nyní se ukazuje to, co říkal již od počátku - že družstvo je lepší forma bydlení než SVJ a je schopno své samosprávy v problémech podpořit např. pomocí rezervních fondů. Dále upozornil, že i v Plzni se již vyskytují problémy s tzv. nepřizpůsobivými občany, kteří se stěhují do bytů ve vlastnictví skoupených např. také realitními kancelářemi. Následkem je mimo jiné pokles tržní hodnoty bytů v těchto domech. Také připomněl spoluodpovědnost všech vlastníků za stav domu včetně trestní odpovědnosti.      </a:t>
            </a:r>
          </a:p>
          <a:p>
            <a:r>
              <a:rPr lang="cs-CZ" sz="1200" dirty="0" smtClean="0"/>
              <a:t> </a:t>
            </a:r>
            <a:r>
              <a:rPr lang="cs-CZ" sz="1200" u="sng" dirty="0" smtClean="0"/>
              <a:t>3./ 	ing. Prokop, Přeštice 1052 (člen představenstva)</a:t>
            </a:r>
            <a:endParaRPr lang="cs-CZ" sz="1200" dirty="0" smtClean="0"/>
          </a:p>
          <a:p>
            <a:r>
              <a:rPr lang="cs-CZ" sz="1200" dirty="0" smtClean="0"/>
              <a:t>Informoval delegáty o tom, že zrovna dnes mezi 11:00 a 12:00 hod. došlo k vykradení dvou bytů v lokalitě Přeštice. Upozornil tak na nutnost zvýšeného zabezpečení vchodových dveří a bytů.</a:t>
            </a:r>
          </a:p>
          <a:p>
            <a:r>
              <a:rPr lang="cs-CZ" sz="1200" dirty="0" smtClean="0"/>
              <a:t> Protože se do diskuze nikdo další nepřihlásil, ing. Prokop diskuzi ukončil.</a:t>
            </a:r>
          </a:p>
          <a:p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Počet bytů ve správě družstva</a:t>
            </a:r>
            <a:endParaRPr lang="cs-CZ" sz="3000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2013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539552" y="2204864"/>
          <a:ext cx="4176464" cy="391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2014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76672"/>
            <a:ext cx="900000" cy="90000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  <p:graphicFrame>
        <p:nvGraphicFramePr>
          <p:cNvPr id="15" name="Graf 14"/>
          <p:cNvGraphicFramePr/>
          <p:nvPr/>
        </p:nvGraphicFramePr>
        <p:xfrm>
          <a:off x="5076056" y="2348880"/>
          <a:ext cx="34563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971675" indent="-273050" algn="l"/>
            <a:r>
              <a:rPr lang="cs-CZ" sz="3000" b="1" dirty="0" smtClean="0"/>
              <a:t>Převody bytů do vlastnictví </a:t>
            </a:r>
            <a:br>
              <a:rPr lang="cs-CZ" sz="3000" b="1" dirty="0" smtClean="0"/>
            </a:br>
            <a:r>
              <a:rPr lang="cs-CZ" sz="3000" b="1" dirty="0" smtClean="0"/>
              <a:t>v období 2005 až 2013</a:t>
            </a:r>
            <a:endParaRPr lang="cs-CZ" sz="3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079996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4664"/>
            <a:ext cx="900000" cy="90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marL="1341438" indent="-1588" algn="l">
              <a:tabLst>
                <a:tab pos="2873375" algn="l"/>
              </a:tabLst>
            </a:pPr>
            <a:r>
              <a:rPr lang="cs-CZ" sz="3000" b="1" dirty="0" smtClean="0"/>
              <a:t>Počet převedených bytů do vlastnictví </a:t>
            </a:r>
            <a:br>
              <a:rPr lang="cs-CZ" sz="3000" b="1" dirty="0" smtClean="0"/>
            </a:br>
            <a:r>
              <a:rPr lang="cs-CZ" sz="3000" b="1" dirty="0" smtClean="0"/>
              <a:t>	k 31. 12. 2014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600" dirty="0" smtClean="0"/>
              <a:t>Družstevníci celkem: 918 </a:t>
            </a:r>
            <a:r>
              <a:rPr lang="cs-CZ" sz="1600" dirty="0" err="1" smtClean="0"/>
              <a:t>bj</a:t>
            </a:r>
            <a:r>
              <a:rPr lang="cs-CZ" sz="1600" dirty="0" smtClean="0"/>
              <a:t>. (37,4%), vlastníci celkem 1539 </a:t>
            </a:r>
            <a:r>
              <a:rPr lang="cs-CZ" sz="1600" dirty="0" err="1" smtClean="0"/>
              <a:t>bj</a:t>
            </a:r>
            <a:r>
              <a:rPr lang="cs-CZ" sz="1600" dirty="0" smtClean="0"/>
              <a:t>. (62,6%)</a:t>
            </a:r>
            <a:endParaRPr lang="cs-CZ" sz="1600" dirty="0"/>
          </a:p>
        </p:txBody>
      </p:sp>
      <p:pic>
        <p:nvPicPr>
          <p:cNvPr id="102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151996" cy="1080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04664"/>
            <a:ext cx="900000" cy="900000"/>
          </a:xfrm>
          <a:prstGeom prst="rect">
            <a:avLst/>
          </a:prstGeom>
          <a:noFill/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bdélník 6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marL="2066925" indent="-1081088" algn="l"/>
            <a:r>
              <a:rPr lang="cs-CZ" sz="2500" b="1" dirty="0" smtClean="0"/>
              <a:t>Poplatky za převod </a:t>
            </a:r>
            <a:r>
              <a:rPr lang="cs-CZ" sz="2500" b="1" dirty="0" err="1" smtClean="0"/>
              <a:t>bj</a:t>
            </a:r>
            <a:r>
              <a:rPr lang="cs-CZ" sz="2500" b="1" dirty="0" smtClean="0"/>
              <a:t>. do OV, za převod ČPP </a:t>
            </a:r>
            <a:br>
              <a:rPr lang="cs-CZ" sz="2500" b="1" dirty="0" smtClean="0"/>
            </a:br>
            <a:r>
              <a:rPr lang="cs-CZ" sz="2500" b="1" dirty="0" smtClean="0"/>
              <a:t>a za podnájem </a:t>
            </a:r>
            <a:r>
              <a:rPr lang="cs-CZ" sz="2500" b="1" dirty="0" err="1" smtClean="0"/>
              <a:t>bj</a:t>
            </a:r>
            <a:r>
              <a:rPr lang="cs-CZ" sz="2500" b="1" dirty="0" smtClean="0"/>
              <a:t>. (v tis. Kč)</a:t>
            </a:r>
            <a:endParaRPr lang="cs-CZ" sz="2500" b="1" dirty="0"/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079992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7166"/>
            <a:ext cx="900000" cy="900000"/>
          </a:xfrm>
          <a:prstGeom prst="rect">
            <a:avLst/>
          </a:prstGeom>
          <a:noFill/>
        </p:spPr>
      </p:pic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délník 14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pPr marL="985838" algn="l"/>
            <a:r>
              <a:rPr lang="cs-CZ" sz="2500" b="1" dirty="0" smtClean="0"/>
              <a:t>Objem oprav a rekonstrukcí vč. drobné údržby</a:t>
            </a:r>
            <a:br>
              <a:rPr lang="cs-CZ" sz="2500" b="1" dirty="0" smtClean="0"/>
            </a:br>
            <a:r>
              <a:rPr lang="cs-CZ" sz="2500" b="1" dirty="0" smtClean="0"/>
              <a:t>- srovnání za období 2004 až 2013 (v mil. Kč)	</a:t>
            </a:r>
            <a:r>
              <a:rPr lang="cs-CZ" sz="2500" dirty="0" smtClean="0"/>
              <a:t> </a:t>
            </a:r>
            <a:endParaRPr lang="cs-CZ" sz="25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079992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900000" cy="90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marL="1257300" indent="1588" algn="l">
              <a:tabLst>
                <a:tab pos="1548000" algn="l"/>
              </a:tabLst>
            </a:pPr>
            <a:r>
              <a:rPr lang="cs-CZ" sz="2500" b="1" dirty="0" smtClean="0"/>
              <a:t>	Dlužníci: členové-nájemci a vlastníci </a:t>
            </a:r>
            <a:br>
              <a:rPr lang="cs-CZ" sz="2500" b="1" dirty="0" smtClean="0"/>
            </a:br>
            <a:r>
              <a:rPr lang="cs-CZ" sz="2500" b="1" dirty="0" smtClean="0"/>
              <a:t>v družstevních domech </a:t>
            </a:r>
            <a:r>
              <a:rPr lang="cs-CZ" sz="2000" dirty="0" smtClean="0"/>
              <a:t>(průměr v roce v tis. Kč</a:t>
            </a:r>
            <a:r>
              <a:rPr lang="cs-CZ" sz="2500" dirty="0" smtClean="0"/>
              <a:t>)</a:t>
            </a:r>
            <a:endParaRPr lang="cs-CZ" sz="25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079992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900000" cy="90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30563" indent="-1889125" algn="l"/>
            <a:r>
              <a:rPr lang="cs-CZ" sz="2500" b="1" dirty="0" smtClean="0"/>
              <a:t>Finanční prostředky na účtech družstva</a:t>
            </a:r>
            <a:br>
              <a:rPr lang="cs-CZ" sz="2500" b="1" dirty="0" smtClean="0"/>
            </a:br>
            <a:r>
              <a:rPr lang="cs-CZ" sz="2500" b="1" dirty="0" smtClean="0"/>
              <a:t>(v mil. Kč)</a:t>
            </a:r>
            <a:endParaRPr lang="cs-CZ" sz="25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079992" cy="10800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4664"/>
            <a:ext cx="900000" cy="900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6453336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Shromáždění delegátů SBD PJ – 28. 5. 2015</a:t>
            </a:r>
            <a:endParaRPr lang="cs-CZ" sz="10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356</Words>
  <Application>Microsoft Office PowerPoint</Application>
  <PresentationFormat>Předvádění na obrazovce (4:3)</PresentationFormat>
  <Paragraphs>142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Zpráva  o činnosti představenstva, hospodaření družstva za rok 2014  a návrh hospodářsko-finančního plánu na rok 2015</vt:lpstr>
      <vt:lpstr>Z Á P I S ze shromáždění delegátů Stavebního bytového družstva Plzeň-jih se sídlem v Přešticích, konaného dne 29. 5. 2014 od 18:00 hodin v sále Kulturního a komunitního centra v Přešticích, Masarykovo náměstí 311 </vt:lpstr>
      <vt:lpstr>Počet bytů ve správě družstva</vt:lpstr>
      <vt:lpstr>Převody bytů do vlastnictví  v období 2005 až 2013</vt:lpstr>
      <vt:lpstr>Počet převedených bytů do vlastnictví   k 31. 12. 2014 Družstevníci celkem: 918 bj. (37,4%), vlastníci celkem 1539 bj. (62,6%)</vt:lpstr>
      <vt:lpstr>Poplatky za převod bj. do OV, za převod ČPP  a za podnájem bj. (v tis. Kč)</vt:lpstr>
      <vt:lpstr>Objem oprav a rekonstrukcí vč. drobné údržby - srovnání za období 2004 až 2013 (v mil. Kč)  </vt:lpstr>
      <vt:lpstr> Dlužníci: členové-nájemci a vlastníci  v družstevních domech (průměr v roce v tis. Kč)</vt:lpstr>
      <vt:lpstr>Finanční prostředky na účtech družstva (v mil. Kč)</vt:lpstr>
      <vt:lpstr> Nedělitelný fond a nerozdělený zisk   (v mil. Kč)</vt:lpstr>
      <vt:lpstr> Hospodaření družstva za rok 2014 </vt:lpstr>
      <vt:lpstr>  Návrh na rozdělení hosp. výsledku družstva za rok 2014 </vt:lpstr>
      <vt:lpstr> Hospodářsko-finanční plán na rok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Jaroslav Majer</cp:lastModifiedBy>
  <cp:revision>176</cp:revision>
  <cp:lastPrinted>2015-05-28T11:28:56Z</cp:lastPrinted>
  <dcterms:created xsi:type="dcterms:W3CDTF">2013-10-27T21:02:56Z</dcterms:created>
  <dcterms:modified xsi:type="dcterms:W3CDTF">2015-05-28T11:29:07Z</dcterms:modified>
</cp:coreProperties>
</file>